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9"/>
  </p:notesMasterIdLst>
  <p:sldIdLst>
    <p:sldId id="327" r:id="rId3"/>
    <p:sldId id="286" r:id="rId4"/>
    <p:sldId id="283" r:id="rId5"/>
    <p:sldId id="284" r:id="rId6"/>
    <p:sldId id="279" r:id="rId7"/>
    <p:sldId id="291" r:id="rId8"/>
    <p:sldId id="292" r:id="rId9"/>
    <p:sldId id="294" r:id="rId10"/>
    <p:sldId id="295" r:id="rId11"/>
    <p:sldId id="299" r:id="rId12"/>
    <p:sldId id="300" r:id="rId13"/>
    <p:sldId id="328" r:id="rId14"/>
    <p:sldId id="331" r:id="rId15"/>
    <p:sldId id="332" r:id="rId16"/>
    <p:sldId id="329" r:id="rId17"/>
    <p:sldId id="338" r:id="rId18"/>
    <p:sldId id="342" r:id="rId19"/>
    <p:sldId id="347" r:id="rId20"/>
    <p:sldId id="349" r:id="rId21"/>
    <p:sldId id="339" r:id="rId22"/>
    <p:sldId id="343" r:id="rId23"/>
    <p:sldId id="340" r:id="rId24"/>
    <p:sldId id="341" r:id="rId25"/>
    <p:sldId id="345" r:id="rId26"/>
    <p:sldId id="350" r:id="rId27"/>
    <p:sldId id="351" r:id="rId28"/>
    <p:sldId id="344" r:id="rId29"/>
    <p:sldId id="352" r:id="rId30"/>
    <p:sldId id="353" r:id="rId31"/>
    <p:sldId id="357" r:id="rId32"/>
    <p:sldId id="354" r:id="rId33"/>
    <p:sldId id="358" r:id="rId34"/>
    <p:sldId id="302" r:id="rId35"/>
    <p:sldId id="359" r:id="rId36"/>
    <p:sldId id="360" r:id="rId37"/>
    <p:sldId id="361" r:id="rId38"/>
    <p:sldId id="362" r:id="rId39"/>
    <p:sldId id="363" r:id="rId40"/>
    <p:sldId id="364" r:id="rId41"/>
    <p:sldId id="365" r:id="rId42"/>
    <p:sldId id="265" r:id="rId43"/>
    <p:sldId id="266" r:id="rId44"/>
    <p:sldId id="366" r:id="rId45"/>
    <p:sldId id="367" r:id="rId46"/>
    <p:sldId id="368" r:id="rId47"/>
    <p:sldId id="348"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1" autoAdjust="0"/>
    <p:restoredTop sz="92635" autoAdjust="0"/>
  </p:normalViewPr>
  <p:slideViewPr>
    <p:cSldViewPr snapToGrid="0">
      <p:cViewPr varScale="1">
        <p:scale>
          <a:sx n="86" d="100"/>
          <a:sy n="86" d="100"/>
        </p:scale>
        <p:origin x="322" y="62"/>
      </p:cViewPr>
      <p:guideLst/>
    </p:cSldViewPr>
  </p:slideViewPr>
  <p:notesTextViewPr>
    <p:cViewPr>
      <p:scale>
        <a:sx n="1" d="1"/>
        <a:sy n="1" d="1"/>
      </p:scale>
      <p:origin x="0" y="0"/>
    </p:cViewPr>
  </p:notesTextViewPr>
  <p:notesViewPr>
    <p:cSldViewPr snapToGrid="0">
      <p:cViewPr varScale="1">
        <p:scale>
          <a:sx n="58" d="100"/>
          <a:sy n="58" d="100"/>
        </p:scale>
        <p:origin x="205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808B9-A30C-40F2-AD81-4413EE110A9D}" type="datetimeFigureOut">
              <a:rPr lang="zh-CN" altLang="en-US" smtClean="0"/>
              <a:t>2021/11/25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342AC-55E2-455B-84C8-C5F8F1304FD0}" type="slidenum">
              <a:rPr lang="zh-CN" altLang="en-US" smtClean="0"/>
              <a:t>‹#›</a:t>
            </a:fld>
            <a:endParaRPr lang="zh-CN" altLang="en-US"/>
          </a:p>
        </p:txBody>
      </p:sp>
    </p:spTree>
    <p:extLst>
      <p:ext uri="{BB962C8B-B14F-4D97-AF65-F5344CB8AC3E}">
        <p14:creationId xmlns:p14="http://schemas.microsoft.com/office/powerpoint/2010/main" val="56783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a:t>
            </a:fld>
            <a:endParaRPr lang="zh-CN" altLang="en-US"/>
          </a:p>
        </p:txBody>
      </p:sp>
    </p:spTree>
    <p:extLst>
      <p:ext uri="{BB962C8B-B14F-4D97-AF65-F5344CB8AC3E}">
        <p14:creationId xmlns:p14="http://schemas.microsoft.com/office/powerpoint/2010/main" val="363428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10</a:t>
            </a:fld>
            <a:endParaRPr lang="zh-CN" altLang="en-US"/>
          </a:p>
        </p:txBody>
      </p:sp>
    </p:spTree>
    <p:extLst>
      <p:ext uri="{BB962C8B-B14F-4D97-AF65-F5344CB8AC3E}">
        <p14:creationId xmlns:p14="http://schemas.microsoft.com/office/powerpoint/2010/main" val="330275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11</a:t>
            </a:fld>
            <a:endParaRPr lang="zh-CN" altLang="en-US"/>
          </a:p>
        </p:txBody>
      </p:sp>
    </p:spTree>
    <p:extLst>
      <p:ext uri="{BB962C8B-B14F-4D97-AF65-F5344CB8AC3E}">
        <p14:creationId xmlns:p14="http://schemas.microsoft.com/office/powerpoint/2010/main" val="172146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12</a:t>
            </a:fld>
            <a:endParaRPr lang="zh-CN" altLang="en-US"/>
          </a:p>
        </p:txBody>
      </p:sp>
    </p:spTree>
    <p:extLst>
      <p:ext uri="{BB962C8B-B14F-4D97-AF65-F5344CB8AC3E}">
        <p14:creationId xmlns:p14="http://schemas.microsoft.com/office/powerpoint/2010/main" val="287810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13</a:t>
            </a:fld>
            <a:endParaRPr lang="zh-CN" altLang="en-US"/>
          </a:p>
        </p:txBody>
      </p:sp>
    </p:spTree>
    <p:extLst>
      <p:ext uri="{BB962C8B-B14F-4D97-AF65-F5344CB8AC3E}">
        <p14:creationId xmlns:p14="http://schemas.microsoft.com/office/powerpoint/2010/main" val="86678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14</a:t>
            </a:fld>
            <a:endParaRPr lang="zh-CN" altLang="en-US"/>
          </a:p>
        </p:txBody>
      </p:sp>
    </p:spTree>
    <p:extLst>
      <p:ext uri="{BB962C8B-B14F-4D97-AF65-F5344CB8AC3E}">
        <p14:creationId xmlns:p14="http://schemas.microsoft.com/office/powerpoint/2010/main" val="451489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15</a:t>
            </a:fld>
            <a:endParaRPr lang="zh-CN" altLang="en-US"/>
          </a:p>
        </p:txBody>
      </p:sp>
    </p:spTree>
    <p:extLst>
      <p:ext uri="{BB962C8B-B14F-4D97-AF65-F5344CB8AC3E}">
        <p14:creationId xmlns:p14="http://schemas.microsoft.com/office/powerpoint/2010/main" val="188516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16</a:t>
            </a:fld>
            <a:endParaRPr lang="zh-CN" altLang="en-US"/>
          </a:p>
        </p:txBody>
      </p:sp>
    </p:spTree>
    <p:extLst>
      <p:ext uri="{BB962C8B-B14F-4D97-AF65-F5344CB8AC3E}">
        <p14:creationId xmlns:p14="http://schemas.microsoft.com/office/powerpoint/2010/main" val="350098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17</a:t>
            </a:fld>
            <a:endParaRPr lang="zh-CN" altLang="en-US"/>
          </a:p>
        </p:txBody>
      </p:sp>
    </p:spTree>
    <p:extLst>
      <p:ext uri="{BB962C8B-B14F-4D97-AF65-F5344CB8AC3E}">
        <p14:creationId xmlns:p14="http://schemas.microsoft.com/office/powerpoint/2010/main" val="114380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18</a:t>
            </a:fld>
            <a:endParaRPr lang="zh-CN" altLang="en-US"/>
          </a:p>
        </p:txBody>
      </p:sp>
    </p:spTree>
    <p:extLst>
      <p:ext uri="{BB962C8B-B14F-4D97-AF65-F5344CB8AC3E}">
        <p14:creationId xmlns:p14="http://schemas.microsoft.com/office/powerpoint/2010/main" val="64198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19</a:t>
            </a:fld>
            <a:endParaRPr lang="zh-CN" altLang="en-US"/>
          </a:p>
        </p:txBody>
      </p:sp>
    </p:spTree>
    <p:extLst>
      <p:ext uri="{BB962C8B-B14F-4D97-AF65-F5344CB8AC3E}">
        <p14:creationId xmlns:p14="http://schemas.microsoft.com/office/powerpoint/2010/main" val="311237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a:t>
            </a:fld>
            <a:endParaRPr lang="zh-CN" altLang="en-US"/>
          </a:p>
        </p:txBody>
      </p:sp>
    </p:spTree>
    <p:extLst>
      <p:ext uri="{BB962C8B-B14F-4D97-AF65-F5344CB8AC3E}">
        <p14:creationId xmlns:p14="http://schemas.microsoft.com/office/powerpoint/2010/main" val="387686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20</a:t>
            </a:fld>
            <a:endParaRPr lang="zh-CN" altLang="en-US"/>
          </a:p>
        </p:txBody>
      </p:sp>
    </p:spTree>
    <p:extLst>
      <p:ext uri="{BB962C8B-B14F-4D97-AF65-F5344CB8AC3E}">
        <p14:creationId xmlns:p14="http://schemas.microsoft.com/office/powerpoint/2010/main" val="214144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21</a:t>
            </a:fld>
            <a:endParaRPr lang="zh-CN" altLang="en-US"/>
          </a:p>
        </p:txBody>
      </p:sp>
    </p:spTree>
    <p:extLst>
      <p:ext uri="{BB962C8B-B14F-4D97-AF65-F5344CB8AC3E}">
        <p14:creationId xmlns:p14="http://schemas.microsoft.com/office/powerpoint/2010/main" val="3898730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22</a:t>
            </a:fld>
            <a:endParaRPr lang="zh-CN" altLang="en-US"/>
          </a:p>
        </p:txBody>
      </p:sp>
    </p:spTree>
    <p:extLst>
      <p:ext uri="{BB962C8B-B14F-4D97-AF65-F5344CB8AC3E}">
        <p14:creationId xmlns:p14="http://schemas.microsoft.com/office/powerpoint/2010/main" val="2734791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23</a:t>
            </a:fld>
            <a:endParaRPr lang="zh-CN" altLang="en-US"/>
          </a:p>
        </p:txBody>
      </p:sp>
    </p:spTree>
    <p:extLst>
      <p:ext uri="{BB962C8B-B14F-4D97-AF65-F5344CB8AC3E}">
        <p14:creationId xmlns:p14="http://schemas.microsoft.com/office/powerpoint/2010/main" val="33273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24</a:t>
            </a:fld>
            <a:endParaRPr lang="zh-CN" altLang="en-US"/>
          </a:p>
        </p:txBody>
      </p:sp>
    </p:spTree>
    <p:extLst>
      <p:ext uri="{BB962C8B-B14F-4D97-AF65-F5344CB8AC3E}">
        <p14:creationId xmlns:p14="http://schemas.microsoft.com/office/powerpoint/2010/main" val="3653282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25</a:t>
            </a:fld>
            <a:endParaRPr lang="zh-CN" altLang="en-US"/>
          </a:p>
        </p:txBody>
      </p:sp>
    </p:spTree>
    <p:extLst>
      <p:ext uri="{BB962C8B-B14F-4D97-AF65-F5344CB8AC3E}">
        <p14:creationId xmlns:p14="http://schemas.microsoft.com/office/powerpoint/2010/main" val="2441765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26</a:t>
            </a:fld>
            <a:endParaRPr lang="zh-CN" altLang="en-US"/>
          </a:p>
        </p:txBody>
      </p:sp>
    </p:spTree>
    <p:extLst>
      <p:ext uri="{BB962C8B-B14F-4D97-AF65-F5344CB8AC3E}">
        <p14:creationId xmlns:p14="http://schemas.microsoft.com/office/powerpoint/2010/main" val="1964675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27</a:t>
            </a:fld>
            <a:endParaRPr lang="zh-CN" altLang="en-US"/>
          </a:p>
        </p:txBody>
      </p:sp>
    </p:spTree>
    <p:extLst>
      <p:ext uri="{BB962C8B-B14F-4D97-AF65-F5344CB8AC3E}">
        <p14:creationId xmlns:p14="http://schemas.microsoft.com/office/powerpoint/2010/main" val="249685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28</a:t>
            </a:fld>
            <a:endParaRPr lang="zh-CN" altLang="en-US"/>
          </a:p>
        </p:txBody>
      </p:sp>
    </p:spTree>
    <p:extLst>
      <p:ext uri="{BB962C8B-B14F-4D97-AF65-F5344CB8AC3E}">
        <p14:creationId xmlns:p14="http://schemas.microsoft.com/office/powerpoint/2010/main" val="303029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29</a:t>
            </a:fld>
            <a:endParaRPr lang="zh-CN" altLang="en-US"/>
          </a:p>
        </p:txBody>
      </p:sp>
    </p:spTree>
    <p:extLst>
      <p:ext uri="{BB962C8B-B14F-4D97-AF65-F5344CB8AC3E}">
        <p14:creationId xmlns:p14="http://schemas.microsoft.com/office/powerpoint/2010/main" val="109296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a:t>
            </a:fld>
            <a:endParaRPr lang="zh-CN" altLang="en-US"/>
          </a:p>
        </p:txBody>
      </p:sp>
    </p:spTree>
    <p:extLst>
      <p:ext uri="{BB962C8B-B14F-4D97-AF65-F5344CB8AC3E}">
        <p14:creationId xmlns:p14="http://schemas.microsoft.com/office/powerpoint/2010/main" val="183225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30</a:t>
            </a:fld>
            <a:endParaRPr lang="zh-CN" altLang="en-US"/>
          </a:p>
        </p:txBody>
      </p:sp>
    </p:spTree>
    <p:extLst>
      <p:ext uri="{BB962C8B-B14F-4D97-AF65-F5344CB8AC3E}">
        <p14:creationId xmlns:p14="http://schemas.microsoft.com/office/powerpoint/2010/main" val="1951859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31</a:t>
            </a:fld>
            <a:endParaRPr lang="zh-CN" altLang="en-US"/>
          </a:p>
        </p:txBody>
      </p:sp>
    </p:spTree>
    <p:extLst>
      <p:ext uri="{BB962C8B-B14F-4D97-AF65-F5344CB8AC3E}">
        <p14:creationId xmlns:p14="http://schemas.microsoft.com/office/powerpoint/2010/main" val="2754504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32</a:t>
            </a:fld>
            <a:endParaRPr lang="zh-CN" altLang="en-US"/>
          </a:p>
        </p:txBody>
      </p:sp>
    </p:spTree>
    <p:extLst>
      <p:ext uri="{BB962C8B-B14F-4D97-AF65-F5344CB8AC3E}">
        <p14:creationId xmlns:p14="http://schemas.microsoft.com/office/powerpoint/2010/main" val="292664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33</a:t>
            </a:fld>
            <a:endParaRPr lang="zh-CN" altLang="en-US"/>
          </a:p>
        </p:txBody>
      </p:sp>
    </p:spTree>
    <p:extLst>
      <p:ext uri="{BB962C8B-B14F-4D97-AF65-F5344CB8AC3E}">
        <p14:creationId xmlns:p14="http://schemas.microsoft.com/office/powerpoint/2010/main" val="212744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34</a:t>
            </a:fld>
            <a:endParaRPr lang="zh-CN" altLang="en-US"/>
          </a:p>
        </p:txBody>
      </p:sp>
    </p:spTree>
    <p:extLst>
      <p:ext uri="{BB962C8B-B14F-4D97-AF65-F5344CB8AC3E}">
        <p14:creationId xmlns:p14="http://schemas.microsoft.com/office/powerpoint/2010/main" val="4205722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35</a:t>
            </a:fld>
            <a:endParaRPr lang="zh-CN" altLang="en-US"/>
          </a:p>
        </p:txBody>
      </p:sp>
    </p:spTree>
    <p:extLst>
      <p:ext uri="{BB962C8B-B14F-4D97-AF65-F5344CB8AC3E}">
        <p14:creationId xmlns:p14="http://schemas.microsoft.com/office/powerpoint/2010/main" val="3795845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36</a:t>
            </a:fld>
            <a:endParaRPr lang="zh-CN" altLang="en-US"/>
          </a:p>
        </p:txBody>
      </p:sp>
    </p:spTree>
    <p:extLst>
      <p:ext uri="{BB962C8B-B14F-4D97-AF65-F5344CB8AC3E}">
        <p14:creationId xmlns:p14="http://schemas.microsoft.com/office/powerpoint/2010/main" val="1505332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37</a:t>
            </a:fld>
            <a:endParaRPr lang="zh-CN" altLang="en-US"/>
          </a:p>
        </p:txBody>
      </p:sp>
    </p:spTree>
    <p:extLst>
      <p:ext uri="{BB962C8B-B14F-4D97-AF65-F5344CB8AC3E}">
        <p14:creationId xmlns:p14="http://schemas.microsoft.com/office/powerpoint/2010/main" val="3091128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38</a:t>
            </a:fld>
            <a:endParaRPr lang="zh-CN" altLang="en-US"/>
          </a:p>
        </p:txBody>
      </p:sp>
    </p:spTree>
    <p:extLst>
      <p:ext uri="{BB962C8B-B14F-4D97-AF65-F5344CB8AC3E}">
        <p14:creationId xmlns:p14="http://schemas.microsoft.com/office/powerpoint/2010/main" val="3937629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39</a:t>
            </a:fld>
            <a:endParaRPr lang="zh-CN" altLang="en-US"/>
          </a:p>
        </p:txBody>
      </p:sp>
    </p:spTree>
    <p:extLst>
      <p:ext uri="{BB962C8B-B14F-4D97-AF65-F5344CB8AC3E}">
        <p14:creationId xmlns:p14="http://schemas.microsoft.com/office/powerpoint/2010/main" val="317201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外置指示灯设计，采集状态一目了然</a:t>
            </a:r>
          </a:p>
          <a:p>
            <a:r>
              <a:rPr lang="zh-CN" altLang="en-US" dirty="0" smtClean="0"/>
              <a:t>即插即用，逆变器内部取电，无需外接电源，安装更随心</a:t>
            </a:r>
          </a:p>
          <a:p>
            <a:r>
              <a:rPr lang="zh-CN" altLang="en-US" dirty="0" smtClean="0"/>
              <a:t>独立模块，保护逆变器内部零件，杜绝隐患</a:t>
            </a:r>
          </a:p>
          <a:p>
            <a:r>
              <a:rPr lang="zh-CN" altLang="en-US" dirty="0" smtClean="0"/>
              <a:t>防水设计，抵御恶劣环境，提高设备稳定性</a:t>
            </a:r>
          </a:p>
          <a:p>
            <a:r>
              <a:rPr lang="zh-CN" altLang="en-US" dirty="0" smtClean="0"/>
              <a:t>外置设计，更换故障设备更轻松</a:t>
            </a:r>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4</a:t>
            </a:fld>
            <a:endParaRPr lang="zh-CN" altLang="en-US"/>
          </a:p>
        </p:txBody>
      </p:sp>
    </p:spTree>
    <p:extLst>
      <p:ext uri="{BB962C8B-B14F-4D97-AF65-F5344CB8AC3E}">
        <p14:creationId xmlns:p14="http://schemas.microsoft.com/office/powerpoint/2010/main" val="958004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40</a:t>
            </a:fld>
            <a:endParaRPr lang="zh-CN" altLang="en-US"/>
          </a:p>
        </p:txBody>
      </p:sp>
    </p:spTree>
    <p:extLst>
      <p:ext uri="{BB962C8B-B14F-4D97-AF65-F5344CB8AC3E}">
        <p14:creationId xmlns:p14="http://schemas.microsoft.com/office/powerpoint/2010/main" val="4191010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46</a:t>
            </a:fld>
            <a:endParaRPr lang="zh-CN" altLang="en-US"/>
          </a:p>
        </p:txBody>
      </p:sp>
    </p:spTree>
    <p:extLst>
      <p:ext uri="{BB962C8B-B14F-4D97-AF65-F5344CB8AC3E}">
        <p14:creationId xmlns:p14="http://schemas.microsoft.com/office/powerpoint/2010/main" val="349708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D3AD69-FF82-4227-B923-4A731671BE82}" type="slidenum">
              <a:rPr lang="zh-CN" altLang="en-US" smtClean="0"/>
              <a:t>5</a:t>
            </a:fld>
            <a:endParaRPr lang="zh-CN" altLang="en-US"/>
          </a:p>
        </p:txBody>
      </p:sp>
    </p:spTree>
    <p:extLst>
      <p:ext uri="{BB962C8B-B14F-4D97-AF65-F5344CB8AC3E}">
        <p14:creationId xmlns:p14="http://schemas.microsoft.com/office/powerpoint/2010/main" val="8850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6</a:t>
            </a:fld>
            <a:endParaRPr lang="zh-CN" altLang="en-US"/>
          </a:p>
        </p:txBody>
      </p:sp>
    </p:spTree>
    <p:extLst>
      <p:ext uri="{BB962C8B-B14F-4D97-AF65-F5344CB8AC3E}">
        <p14:creationId xmlns:p14="http://schemas.microsoft.com/office/powerpoint/2010/main" val="52449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ct val="150000"/>
              </a:lnSpc>
              <a:buFont typeface="Wingdings" panose="05000000000000000000" pitchFamily="2" charset="2"/>
              <a:buChar char="ü"/>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Daytime with sunshine, PV charges battery; </a:t>
            </a:r>
            <a:r>
              <a:rPr lang="en-US" altLang="zh-CN" dirty="0" err="1"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PV+Battery</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 supply loads,</a:t>
            </a:r>
          </a:p>
          <a:p>
            <a:pPr marL="285750" indent="-285750">
              <a:lnSpc>
                <a:spcPct val="150000"/>
              </a:lnSpc>
              <a:buFont typeface="Wingdings" panose="05000000000000000000" pitchFamily="2" charset="2"/>
              <a:buChar char="ü"/>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Nighttime without sunshine, battery supply loads. </a:t>
            </a:r>
            <a:endPar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灯片编号占位符 3"/>
          <p:cNvSpPr>
            <a:spLocks noGrp="1"/>
          </p:cNvSpPr>
          <p:nvPr>
            <p:ph type="sldNum" sz="quarter" idx="10"/>
          </p:nvPr>
        </p:nvSpPr>
        <p:spPr/>
        <p:txBody>
          <a:bodyPr/>
          <a:lstStyle/>
          <a:p>
            <a:fld id="{DFB20737-F627-406F-AD9A-E3912BD8D425}" type="slidenum">
              <a:rPr lang="zh-CN" altLang="en-US" smtClean="0"/>
              <a:t>7</a:t>
            </a:fld>
            <a:endParaRPr lang="zh-CN" altLang="en-US"/>
          </a:p>
        </p:txBody>
      </p:sp>
    </p:spTree>
    <p:extLst>
      <p:ext uri="{BB962C8B-B14F-4D97-AF65-F5344CB8AC3E}">
        <p14:creationId xmlns:p14="http://schemas.microsoft.com/office/powerpoint/2010/main" val="213771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8</a:t>
            </a:fld>
            <a:endParaRPr lang="zh-CN" altLang="en-US"/>
          </a:p>
        </p:txBody>
      </p:sp>
    </p:spTree>
    <p:extLst>
      <p:ext uri="{BB962C8B-B14F-4D97-AF65-F5344CB8AC3E}">
        <p14:creationId xmlns:p14="http://schemas.microsoft.com/office/powerpoint/2010/main" val="308899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20737-F627-406F-AD9A-E3912BD8D425}" type="slidenum">
              <a:rPr lang="zh-CN" altLang="en-US" smtClean="0"/>
              <a:t>9</a:t>
            </a:fld>
            <a:endParaRPr lang="zh-CN" altLang="en-US"/>
          </a:p>
        </p:txBody>
      </p:sp>
    </p:spTree>
    <p:extLst>
      <p:ext uri="{BB962C8B-B14F-4D97-AF65-F5344CB8AC3E}">
        <p14:creationId xmlns:p14="http://schemas.microsoft.com/office/powerpoint/2010/main" val="423996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147655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222562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245872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Rectangle 4"/>
          <p:cNvSpPr/>
          <p:nvPr userDrawn="1"/>
        </p:nvSpPr>
        <p:spPr>
          <a:xfrm>
            <a:off x="767410" y="332656"/>
            <a:ext cx="1142459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212774"/>
      </p:ext>
    </p:extLst>
  </p:cSld>
  <p:clrMapOvr>
    <a:masterClrMapping/>
  </p:clrMapOvr>
  <p:transition advClick="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372753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59790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34633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81647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73167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256353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346751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6684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744756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391467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4122480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C00B15-7649-4E3C-ADDF-0915D5951ED3}"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283145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317936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321826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217612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328780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158993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21720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456EB69-1672-4C2C-8936-F8B01098028B}" type="datetimeFigureOut">
              <a:rPr lang="zh-CN" altLang="en-US" smtClean="0"/>
              <a:t>2021/11/25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EC79B9-B8E1-4682-8983-18E7E611B1BA}" type="slidenum">
              <a:rPr lang="zh-CN" altLang="en-US" smtClean="0"/>
              <a:t>‹#›</a:t>
            </a:fld>
            <a:endParaRPr lang="zh-CN" altLang="en-US"/>
          </a:p>
        </p:txBody>
      </p:sp>
    </p:spTree>
    <p:extLst>
      <p:ext uri="{BB962C8B-B14F-4D97-AF65-F5344CB8AC3E}">
        <p14:creationId xmlns:p14="http://schemas.microsoft.com/office/powerpoint/2010/main" val="416961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6EB69-1672-4C2C-8936-F8B01098028B}" type="datetimeFigureOut">
              <a:rPr lang="zh-CN" altLang="en-US" smtClean="0"/>
              <a:t>2021/11/25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C79B9-B8E1-4682-8983-18E7E611B1BA}" type="slidenum">
              <a:rPr lang="zh-CN" altLang="en-US" smtClean="0"/>
              <a:t>‹#›</a:t>
            </a:fld>
            <a:endParaRPr lang="zh-CN" altLang="en-US"/>
          </a:p>
        </p:txBody>
      </p:sp>
      <p:pic>
        <p:nvPicPr>
          <p:cNvPr id="7" name="图片 6"/>
          <p:cNvPicPr>
            <a:picLocks noChangeAspect="1"/>
          </p:cNvPicPr>
          <p:nvPr userDrawn="1"/>
        </p:nvPicPr>
        <p:blipFill>
          <a:blip r:embed="rId14"/>
          <a:stretch>
            <a:fillRect/>
          </a:stretch>
        </p:blipFill>
        <p:spPr>
          <a:xfrm>
            <a:off x="10495087" y="0"/>
            <a:ext cx="1696913" cy="732229"/>
          </a:xfrm>
          <a:prstGeom prst="rect">
            <a:avLst/>
          </a:prstGeom>
        </p:spPr>
      </p:pic>
    </p:spTree>
    <p:extLst>
      <p:ext uri="{BB962C8B-B14F-4D97-AF65-F5344CB8AC3E}">
        <p14:creationId xmlns:p14="http://schemas.microsoft.com/office/powerpoint/2010/main" val="280374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00B15-7649-4E3C-ADDF-0915D5951ED3}" type="datetimeFigureOut">
              <a:rPr lang="zh-CN" altLang="en-US" smtClean="0"/>
              <a:t>2021/11/25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AE830-2C9C-4281-B4ED-C81A236FCEC0}" type="slidenum">
              <a:rPr lang="zh-CN" altLang="en-US" smtClean="0"/>
              <a:t>‹#›</a:t>
            </a:fld>
            <a:endParaRPr lang="zh-CN" altLang="en-US"/>
          </a:p>
        </p:txBody>
      </p:sp>
    </p:spTree>
    <p:extLst>
      <p:ext uri="{BB962C8B-B14F-4D97-AF65-F5344CB8AC3E}">
        <p14:creationId xmlns:p14="http://schemas.microsoft.com/office/powerpoint/2010/main" val="3862930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microsoft.com/office/2007/relationships/hdphoto" Target="../media/hdphoto5.wdp"/><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66.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71.emf"/><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73.emf"/><Relationship Id="rId4" Type="http://schemas.openxmlformats.org/officeDocument/2006/relationships/image" Target="../media/image72.emf"/></Relationships>
</file>

<file path=ppt/slides/_rels/slide4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1.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327442" y="5481825"/>
            <a:ext cx="1117614" cy="369332"/>
          </a:xfrm>
          <a:prstGeom prst="rect">
            <a:avLst/>
          </a:prstGeom>
        </p:spPr>
        <p:txBody>
          <a:bodyPr wrap="none">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2021</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11</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8" name="图片 7"/>
          <p:cNvPicPr>
            <a:picLocks noChangeAspect="1"/>
          </p:cNvPicPr>
          <p:nvPr/>
        </p:nvPicPr>
        <p:blipFill>
          <a:blip r:embed="rId3"/>
          <a:stretch>
            <a:fillRect/>
          </a:stretch>
        </p:blipFill>
        <p:spPr>
          <a:xfrm>
            <a:off x="0" y="1345444"/>
            <a:ext cx="12192000" cy="3109666"/>
          </a:xfrm>
          <a:prstGeom prst="rect">
            <a:avLst/>
          </a:prstGeom>
        </p:spPr>
      </p:pic>
      <p:sp>
        <p:nvSpPr>
          <p:cNvPr id="9" name="TextBox 4"/>
          <p:cNvSpPr txBox="1"/>
          <p:nvPr/>
        </p:nvSpPr>
        <p:spPr>
          <a:xfrm>
            <a:off x="3452265" y="2796167"/>
            <a:ext cx="3862935" cy="523220"/>
          </a:xfrm>
          <a:prstGeom prst="rect">
            <a:avLst/>
          </a:prstGeom>
          <a:noFill/>
        </p:spPr>
        <p:txBody>
          <a:bodyPr wrap="square" rtlCol="0">
            <a:spAutoFit/>
          </a:bodyPr>
          <a:lstStyle/>
          <a:p>
            <a:r>
              <a:rPr lang="en-US" altLang="zh-CN" sz="2800" b="1" dirty="0" smtClean="0">
                <a:solidFill>
                  <a:srgbClr val="92D050"/>
                </a:solidFill>
                <a:latin typeface="Gadugi" panose="020B0502040204020203" pitchFamily="34" charset="0"/>
                <a:ea typeface="Gadugi" panose="020B0502040204020203" pitchFamily="34" charset="0"/>
                <a:cs typeface="Arial" panose="020B0604020202020204" pitchFamily="34" charset="0"/>
                <a:sym typeface="+mn-ea"/>
              </a:rPr>
              <a:t>ALL-IN-ONE System</a:t>
            </a:r>
          </a:p>
        </p:txBody>
      </p:sp>
      <p:sp>
        <p:nvSpPr>
          <p:cNvPr id="11" name="矩形 10"/>
          <p:cNvSpPr/>
          <p:nvPr/>
        </p:nvSpPr>
        <p:spPr>
          <a:xfrm>
            <a:off x="4973484" y="3319387"/>
            <a:ext cx="1712328" cy="461665"/>
          </a:xfrm>
          <a:prstGeom prst="rect">
            <a:avLst/>
          </a:prstGeom>
        </p:spPr>
        <p:txBody>
          <a:bodyPr wrap="none">
            <a:spAutoFit/>
          </a:bodyPr>
          <a:lstStyle/>
          <a:p>
            <a:r>
              <a:rPr lang="en-US" altLang="zh-CN" sz="2400" b="1" dirty="0">
                <a:solidFill>
                  <a:schemeClr val="tx1">
                    <a:lumMod val="65000"/>
                    <a:lumOff val="35000"/>
                  </a:schemeClr>
                </a:solidFill>
                <a:latin typeface="Bahnschrift Condensed" panose="020B0502040204020203" pitchFamily="34" charset="0"/>
                <a:ea typeface="Arial Unicode MS" panose="020B0604020202020204" pitchFamily="34" charset="-122"/>
                <a:cs typeface="Arial Unicode MS" panose="020B0604020202020204" pitchFamily="34" charset="-122"/>
              </a:rPr>
              <a:t>GHYPER SERIES</a:t>
            </a:r>
          </a:p>
        </p:txBody>
      </p:sp>
      <p:sp>
        <p:nvSpPr>
          <p:cNvPr id="12" name="标题 3073"/>
          <p:cNvSpPr txBox="1">
            <a:spLocks/>
          </p:cNvSpPr>
          <p:nvPr/>
        </p:nvSpPr>
        <p:spPr>
          <a:xfrm>
            <a:off x="8283796" y="4621175"/>
            <a:ext cx="3726414" cy="96403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Product </a:t>
            </a:r>
            <a:r>
              <a:rPr lang="en-US" altLang="zh-CN" sz="32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training</a:t>
            </a:r>
            <a:endPar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extLst>
      <p:ext uri="{BB962C8B-B14F-4D97-AF65-F5344CB8AC3E}">
        <p14:creationId xmlns:p14="http://schemas.microsoft.com/office/powerpoint/2010/main" val="3271058460"/>
      </p:ext>
    </p:extLst>
  </p:cSld>
  <p:clrMapOvr>
    <a:masterClrMapping/>
  </p:clrMapOvr>
  <p:transition advClick="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3905236"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Name Rules for Inverter</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grpSp>
        <p:nvGrpSpPr>
          <p:cNvPr id="5" name="组合 4"/>
          <p:cNvGrpSpPr/>
          <p:nvPr/>
        </p:nvGrpSpPr>
        <p:grpSpPr>
          <a:xfrm>
            <a:off x="4845681" y="2408174"/>
            <a:ext cx="4803323" cy="1616608"/>
            <a:chOff x="5038470" y="1803108"/>
            <a:chExt cx="4803323" cy="1616608"/>
          </a:xfrm>
        </p:grpSpPr>
        <p:sp>
          <p:nvSpPr>
            <p:cNvPr id="8" name="文本框 7"/>
            <p:cNvSpPr txBox="1"/>
            <p:nvPr/>
          </p:nvSpPr>
          <p:spPr>
            <a:xfrm>
              <a:off x="5038470" y="1803108"/>
              <a:ext cx="2096700" cy="461665"/>
            </a:xfrm>
            <a:prstGeom prst="rect">
              <a:avLst/>
            </a:prstGeom>
            <a:noFill/>
          </p:spPr>
          <p:txBody>
            <a:bodyPr wrap="square" rtlCol="0">
              <a:spAutoFit/>
            </a:bodyPr>
            <a:lstStyle/>
            <a:p>
              <a:pPr lvl="0" algn="ctr"/>
              <a:r>
                <a:rPr lang="en-US" altLang="zh-CN" sz="2000" b="1" dirty="0">
                  <a:solidFill>
                    <a:srgbClr val="92D050"/>
                  </a:solidFill>
                  <a:latin typeface="Calibri" panose="020F0502020204030204" pitchFamily="34" charset="0"/>
                </a:rPr>
                <a:t> </a:t>
              </a:r>
              <a:r>
                <a:rPr lang="en-US" altLang="zh-CN" sz="2000" b="1" dirty="0" smtClean="0">
                  <a:solidFill>
                    <a:srgbClr val="92D050"/>
                  </a:solidFill>
                  <a:latin typeface="Calibri" panose="020F0502020204030204" pitchFamily="34" charset="0"/>
                </a:rPr>
                <a:t>G</a:t>
              </a:r>
              <a:r>
                <a:rPr lang="en-US" altLang="zh-CN" sz="2400" b="1" dirty="0" smtClean="0">
                  <a:solidFill>
                    <a:srgbClr val="92D050"/>
                  </a:solidFill>
                  <a:latin typeface="Calibri" panose="020F0502020204030204" pitchFamily="34" charset="0"/>
                </a:rPr>
                <a:t>Hyper-5000</a:t>
              </a:r>
              <a:endParaRPr lang="en-US" altLang="zh-CN" sz="2400" b="1" dirty="0">
                <a:solidFill>
                  <a:srgbClr val="92D050"/>
                </a:solidFill>
                <a:latin typeface="Calibri" panose="020F0502020204030204" pitchFamily="34" charset="0"/>
              </a:endParaRPr>
            </a:p>
          </p:txBody>
        </p:sp>
        <p:cxnSp>
          <p:nvCxnSpPr>
            <p:cNvPr id="9" name="直接连接符 8"/>
            <p:cNvCxnSpPr/>
            <p:nvPr/>
          </p:nvCxnSpPr>
          <p:spPr>
            <a:xfrm>
              <a:off x="5296930" y="2334623"/>
              <a:ext cx="723988" cy="0"/>
            </a:xfrm>
            <a:prstGeom prst="line">
              <a:avLst/>
            </a:prstGeom>
            <a:ln w="28575">
              <a:solidFill>
                <a:srgbClr val="216DB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15449" y="2334623"/>
              <a:ext cx="723988" cy="0"/>
            </a:xfrm>
            <a:prstGeom prst="line">
              <a:avLst/>
            </a:prstGeom>
            <a:ln w="28575">
              <a:solidFill>
                <a:srgbClr val="216DB7"/>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574222" y="2813222"/>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cxnSp>
          <p:nvCxnSpPr>
            <p:cNvPr id="12" name="直接连接符 11"/>
            <p:cNvCxnSpPr/>
            <p:nvPr/>
          </p:nvCxnSpPr>
          <p:spPr>
            <a:xfrm>
              <a:off x="6577443" y="2269181"/>
              <a:ext cx="0" cy="59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1" idx="6"/>
            </p:cNvCxnSpPr>
            <p:nvPr/>
          </p:nvCxnSpPr>
          <p:spPr>
            <a:xfrm>
              <a:off x="6577443" y="2866768"/>
              <a:ext cx="110387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81340" y="2666708"/>
              <a:ext cx="1955165" cy="398780"/>
            </a:xfrm>
            <a:prstGeom prst="rect">
              <a:avLst/>
            </a:prstGeom>
            <a:noFill/>
          </p:spPr>
          <p:txBody>
            <a:bodyPr wrap="square" rtlCol="0">
              <a:spAutoFit/>
            </a:bodyPr>
            <a:lstStyle/>
            <a:p>
              <a:pPr lvl="0" algn="ctr"/>
              <a:r>
                <a:rPr lang="en-US" altLang="zh-CN" sz="2000" b="1" dirty="0">
                  <a:solidFill>
                    <a:srgbClr val="92D050"/>
                  </a:solidFill>
                  <a:latin typeface="Calibri" panose="020F0502020204030204" pitchFamily="34" charset="0"/>
                </a:rPr>
                <a:t>Power Rate</a:t>
              </a:r>
            </a:p>
          </p:txBody>
        </p:sp>
        <p:cxnSp>
          <p:nvCxnSpPr>
            <p:cNvPr id="15" name="直接连接符 14"/>
            <p:cNvCxnSpPr/>
            <p:nvPr/>
          </p:nvCxnSpPr>
          <p:spPr>
            <a:xfrm>
              <a:off x="5663513" y="2289819"/>
              <a:ext cx="0" cy="968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63513" y="3243679"/>
              <a:ext cx="2017801" cy="955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7579308" y="3188389"/>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8" name="文本框 17"/>
            <p:cNvSpPr txBox="1"/>
            <p:nvPr/>
          </p:nvSpPr>
          <p:spPr>
            <a:xfrm>
              <a:off x="7788406" y="3020936"/>
              <a:ext cx="2053387" cy="398780"/>
            </a:xfrm>
            <a:prstGeom prst="rect">
              <a:avLst/>
            </a:prstGeom>
            <a:noFill/>
          </p:spPr>
          <p:txBody>
            <a:bodyPr wrap="square" rtlCol="0">
              <a:spAutoFit/>
            </a:bodyPr>
            <a:lstStyle/>
            <a:p>
              <a:pPr lvl="0" algn="ctr"/>
              <a:r>
                <a:rPr lang="en-US" altLang="zh-CN" sz="2000" b="1" dirty="0" err="1" smtClean="0">
                  <a:solidFill>
                    <a:srgbClr val="92D050"/>
                  </a:solidFill>
                  <a:latin typeface="Calibri" panose="020F0502020204030204" pitchFamily="34" charset="0"/>
                </a:rPr>
                <a:t>GHybrid</a:t>
              </a:r>
              <a:r>
                <a:rPr lang="en-US" altLang="zh-CN" sz="2000" b="1" dirty="0" smtClean="0">
                  <a:solidFill>
                    <a:srgbClr val="92D050"/>
                  </a:solidFill>
                  <a:latin typeface="Calibri" panose="020F0502020204030204" pitchFamily="34" charset="0"/>
                </a:rPr>
                <a:t> </a:t>
              </a:r>
              <a:r>
                <a:rPr lang="en-US" altLang="zh-CN" sz="2000" b="1" dirty="0">
                  <a:solidFill>
                    <a:srgbClr val="92D050"/>
                  </a:solidFill>
                  <a:latin typeface="Calibri" panose="020F0502020204030204" pitchFamily="34" charset="0"/>
                </a:rPr>
                <a:t>Power</a:t>
              </a:r>
            </a:p>
          </p:txBody>
        </p:sp>
      </p:grpSp>
      <p:sp>
        <p:nvSpPr>
          <p:cNvPr id="19" name="文本框 18"/>
          <p:cNvSpPr txBox="1"/>
          <p:nvPr/>
        </p:nvSpPr>
        <p:spPr>
          <a:xfrm>
            <a:off x="4938078" y="1183451"/>
            <a:ext cx="6127319" cy="1015663"/>
          </a:xfrm>
          <a:prstGeom prst="rect">
            <a:avLst/>
          </a:prstGeom>
          <a:noFill/>
        </p:spPr>
        <p:txBody>
          <a:bodyPr wrap="square" rtlCol="0">
            <a:spAutoFit/>
          </a:bodyPr>
          <a:lstStyle/>
          <a:p>
            <a:pPr lvl="0"/>
            <a:r>
              <a:rPr lang="en-US" altLang="zh-CN" sz="2000" b="1" dirty="0" smtClean="0">
                <a:solidFill>
                  <a:srgbClr val="92D050"/>
                </a:solidFill>
                <a:latin typeface="微软雅黑" panose="020B0503020204020204" pitchFamily="34" charset="-122"/>
                <a:ea typeface="微软雅黑" panose="020B0503020204020204" pitchFamily="34" charset="-122"/>
              </a:rPr>
              <a:t>Model </a:t>
            </a:r>
            <a:endParaRPr lang="en-US" altLang="zh-CN" sz="2000" b="1" dirty="0">
              <a:solidFill>
                <a:srgbClr val="92D050"/>
              </a:solidFill>
              <a:latin typeface="微软雅黑" panose="020B0503020204020204" pitchFamily="34" charset="-122"/>
              <a:ea typeface="微软雅黑" panose="020B0503020204020204" pitchFamily="34" charset="-122"/>
            </a:endParaRPr>
          </a:p>
          <a:p>
            <a:pPr lvl="0"/>
            <a:r>
              <a:rPr lang="en-US" altLang="zh-CN" sz="2000" dirty="0" smtClean="0">
                <a:solidFill>
                  <a:srgbClr val="92D050"/>
                </a:solidFill>
                <a:latin typeface="Calibri" panose="020F0502020204030204" pitchFamily="34" charset="0"/>
              </a:rPr>
              <a:t>GHyper-3000       GHyper-3680         GHyper-5000</a:t>
            </a:r>
            <a:endParaRPr lang="en-US" altLang="zh-CN" sz="2000" dirty="0">
              <a:solidFill>
                <a:srgbClr val="92D050"/>
              </a:solidFill>
              <a:latin typeface="Calibri" panose="020F0502020204030204" pitchFamily="34" charset="0"/>
            </a:endParaRPr>
          </a:p>
          <a:p>
            <a:pPr lvl="0" algn="ctr"/>
            <a:endParaRPr lang="en-US" altLang="zh-CN" sz="2000" b="1" dirty="0">
              <a:solidFill>
                <a:srgbClr val="92D050"/>
              </a:solidFill>
              <a:latin typeface="Calibri" panose="020F0502020204030204" pitchFamily="34" charset="0"/>
            </a:endParaRPr>
          </a:p>
        </p:txBody>
      </p:sp>
      <p:sp>
        <p:nvSpPr>
          <p:cNvPr id="20" name="椭圆 19"/>
          <p:cNvSpPr/>
          <p:nvPr/>
        </p:nvSpPr>
        <p:spPr>
          <a:xfrm>
            <a:off x="5412589" y="2823684"/>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21" name="椭圆 20"/>
          <p:cNvSpPr/>
          <p:nvPr/>
        </p:nvSpPr>
        <p:spPr>
          <a:xfrm>
            <a:off x="6331108" y="2815295"/>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358" y="1035798"/>
            <a:ext cx="1537159" cy="2909675"/>
          </a:xfrm>
          <a:prstGeom prst="rect">
            <a:avLst/>
          </a:prstGeom>
        </p:spPr>
      </p:pic>
      <p:sp>
        <p:nvSpPr>
          <p:cNvPr id="24" name="矩形 23"/>
          <p:cNvSpPr/>
          <p:nvPr/>
        </p:nvSpPr>
        <p:spPr>
          <a:xfrm>
            <a:off x="304799" y="4024782"/>
            <a:ext cx="4729893" cy="369332"/>
          </a:xfrm>
          <a:prstGeom prst="rect">
            <a:avLst/>
          </a:prstGeom>
        </p:spPr>
        <p:txBody>
          <a:bodyPr wrap="square">
            <a:spAutoFit/>
          </a:bodyPr>
          <a:lstStyle/>
          <a:p>
            <a:r>
              <a:rPr lang="zh-CN" altLang="en-US" b="1" dirty="0">
                <a:solidFill>
                  <a:srgbClr val="92D050"/>
                </a:solidFill>
              </a:rPr>
              <a:t>GCA Series Low Voltage Solar Hybrid Inverters</a:t>
            </a:r>
          </a:p>
        </p:txBody>
      </p:sp>
      <p:pic>
        <p:nvPicPr>
          <p:cNvPr id="26" name="图片 25"/>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350802" y="4461568"/>
            <a:ext cx="5755595" cy="2316155"/>
          </a:xfrm>
          <a:prstGeom prst="rect">
            <a:avLst/>
          </a:prstGeom>
        </p:spPr>
      </p:pic>
    </p:spTree>
    <p:extLst>
      <p:ext uri="{BB962C8B-B14F-4D97-AF65-F5344CB8AC3E}">
        <p14:creationId xmlns:p14="http://schemas.microsoft.com/office/powerpoint/2010/main" val="1322153465"/>
      </p:ext>
    </p:extLst>
  </p:cSld>
  <p:clrMapOvr>
    <a:masterClrMapping/>
  </p:clrMapOvr>
  <p:transition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3816109"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Name Rules for Battery</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grpSp>
        <p:nvGrpSpPr>
          <p:cNvPr id="29" name="组合 28"/>
          <p:cNvGrpSpPr/>
          <p:nvPr/>
        </p:nvGrpSpPr>
        <p:grpSpPr>
          <a:xfrm>
            <a:off x="1345456" y="1472677"/>
            <a:ext cx="10402848" cy="3441146"/>
            <a:chOff x="-1017892" y="2332988"/>
            <a:chExt cx="11863371" cy="3441146"/>
          </a:xfrm>
        </p:grpSpPr>
        <p:grpSp>
          <p:nvGrpSpPr>
            <p:cNvPr id="5" name="组合 4"/>
            <p:cNvGrpSpPr/>
            <p:nvPr/>
          </p:nvGrpSpPr>
          <p:grpSpPr>
            <a:xfrm>
              <a:off x="147471" y="2879365"/>
              <a:ext cx="9074871" cy="1515610"/>
              <a:chOff x="409708" y="1779871"/>
              <a:chExt cx="9074871" cy="1515610"/>
            </a:xfrm>
          </p:grpSpPr>
          <p:sp>
            <p:nvSpPr>
              <p:cNvPr id="8" name="文本框 7"/>
              <p:cNvSpPr txBox="1"/>
              <p:nvPr/>
            </p:nvSpPr>
            <p:spPr>
              <a:xfrm>
                <a:off x="4842737" y="1779871"/>
                <a:ext cx="2096700" cy="461665"/>
              </a:xfrm>
              <a:prstGeom prst="rect">
                <a:avLst/>
              </a:prstGeom>
              <a:noFill/>
            </p:spPr>
            <p:txBody>
              <a:bodyPr wrap="square" rtlCol="0">
                <a:spAutoFit/>
              </a:bodyPr>
              <a:lstStyle/>
              <a:p>
                <a:pPr lvl="0" algn="ctr"/>
                <a:r>
                  <a:rPr lang="en-US" altLang="zh-CN" sz="2000" b="1" dirty="0">
                    <a:solidFill>
                      <a:srgbClr val="92D050"/>
                    </a:solidFill>
                    <a:latin typeface="Calibri" panose="020F0502020204030204" pitchFamily="34" charset="0"/>
                  </a:rPr>
                  <a:t> </a:t>
                </a:r>
                <a:r>
                  <a:rPr lang="en-US" altLang="zh-CN" sz="2000" b="1" dirty="0" smtClean="0">
                    <a:solidFill>
                      <a:srgbClr val="92D050"/>
                    </a:solidFill>
                    <a:latin typeface="Calibri" panose="020F0502020204030204" pitchFamily="34" charset="0"/>
                  </a:rPr>
                  <a:t>G</a:t>
                </a:r>
                <a:r>
                  <a:rPr lang="en-US" altLang="zh-CN" sz="2400" b="1" dirty="0" smtClean="0">
                    <a:solidFill>
                      <a:srgbClr val="92D050"/>
                    </a:solidFill>
                    <a:latin typeface="Calibri" panose="020F0502020204030204" pitchFamily="34" charset="0"/>
                  </a:rPr>
                  <a:t>BLF51   -   5</a:t>
                </a:r>
                <a:endParaRPr lang="en-US" altLang="zh-CN" sz="2400" b="1" dirty="0">
                  <a:solidFill>
                    <a:srgbClr val="92D050"/>
                  </a:solidFill>
                  <a:latin typeface="Calibri" panose="020F0502020204030204" pitchFamily="34" charset="0"/>
                </a:endParaRPr>
              </a:p>
            </p:txBody>
          </p:sp>
          <p:cxnSp>
            <p:nvCxnSpPr>
              <p:cNvPr id="9" name="直接连接符 8"/>
              <p:cNvCxnSpPr/>
              <p:nvPr/>
            </p:nvCxnSpPr>
            <p:spPr>
              <a:xfrm>
                <a:off x="5296930" y="2334623"/>
                <a:ext cx="723988" cy="0"/>
              </a:xfrm>
              <a:prstGeom prst="line">
                <a:avLst/>
              </a:prstGeom>
              <a:ln w="28575">
                <a:solidFill>
                  <a:srgbClr val="216DB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215449" y="2334623"/>
                <a:ext cx="723988" cy="0"/>
              </a:xfrm>
              <a:prstGeom prst="line">
                <a:avLst/>
              </a:prstGeom>
              <a:ln w="28575">
                <a:solidFill>
                  <a:srgbClr val="216DB7"/>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7574222" y="2813222"/>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cxnSp>
            <p:nvCxnSpPr>
              <p:cNvPr id="12" name="直接连接符 11"/>
              <p:cNvCxnSpPr/>
              <p:nvPr/>
            </p:nvCxnSpPr>
            <p:spPr>
              <a:xfrm>
                <a:off x="6577443" y="2269181"/>
                <a:ext cx="0" cy="597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1" idx="6"/>
              </p:cNvCxnSpPr>
              <p:nvPr/>
            </p:nvCxnSpPr>
            <p:spPr>
              <a:xfrm>
                <a:off x="6577443" y="2866768"/>
                <a:ext cx="110387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934797" y="2583550"/>
                <a:ext cx="1549782" cy="398780"/>
              </a:xfrm>
              <a:prstGeom prst="rect">
                <a:avLst/>
              </a:prstGeom>
              <a:noFill/>
            </p:spPr>
            <p:txBody>
              <a:bodyPr wrap="square" rtlCol="0">
                <a:spAutoFit/>
              </a:bodyPr>
              <a:lstStyle/>
              <a:p>
                <a:pPr lvl="0"/>
                <a:r>
                  <a:rPr lang="en-US" altLang="zh-CN" sz="2000" b="1" dirty="0" smtClean="0">
                    <a:solidFill>
                      <a:srgbClr val="92D050"/>
                    </a:solidFill>
                    <a:latin typeface="Calibri" panose="020F0502020204030204" pitchFamily="34" charset="0"/>
                  </a:rPr>
                  <a:t>5kWh</a:t>
                </a:r>
                <a:endParaRPr lang="en-US" altLang="zh-CN" sz="2000" b="1" dirty="0">
                  <a:solidFill>
                    <a:srgbClr val="92D050"/>
                  </a:solidFill>
                  <a:latin typeface="Calibri" panose="020F0502020204030204" pitchFamily="34" charset="0"/>
                </a:endParaRPr>
              </a:p>
            </p:txBody>
          </p:sp>
          <p:cxnSp>
            <p:nvCxnSpPr>
              <p:cNvPr id="15" name="直接连接符 14"/>
              <p:cNvCxnSpPr/>
              <p:nvPr/>
            </p:nvCxnSpPr>
            <p:spPr>
              <a:xfrm>
                <a:off x="5663513" y="2289819"/>
                <a:ext cx="0" cy="968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63513" y="3243679"/>
                <a:ext cx="2017801" cy="955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7579308" y="3188389"/>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25" name="文本框 24"/>
              <p:cNvSpPr txBox="1"/>
              <p:nvPr/>
            </p:nvSpPr>
            <p:spPr>
              <a:xfrm>
                <a:off x="409708" y="1787685"/>
                <a:ext cx="739506" cy="400110"/>
              </a:xfrm>
              <a:prstGeom prst="rect">
                <a:avLst/>
              </a:prstGeom>
              <a:noFill/>
            </p:spPr>
            <p:txBody>
              <a:bodyPr wrap="square" rtlCol="0">
                <a:spAutoFit/>
              </a:bodyPr>
              <a:lstStyle/>
              <a:p>
                <a:pPr lvl="0" algn="ctr"/>
                <a:r>
                  <a:rPr lang="en-US" altLang="zh-CN" sz="2000" b="1" dirty="0">
                    <a:solidFill>
                      <a:srgbClr val="92D050"/>
                    </a:solidFill>
                    <a:latin typeface="Calibri" panose="020F0502020204030204" pitchFamily="34" charset="0"/>
                  </a:rPr>
                  <a:t> </a:t>
                </a:r>
                <a:r>
                  <a:rPr lang="en-US" altLang="zh-CN" sz="2000" b="1" dirty="0" smtClean="0">
                    <a:solidFill>
                      <a:srgbClr val="92D050"/>
                    </a:solidFill>
                    <a:latin typeface="Calibri" panose="020F0502020204030204" pitchFamily="34" charset="0"/>
                  </a:rPr>
                  <a:t>or</a:t>
                </a:r>
                <a:endParaRPr lang="en-US" altLang="zh-CN" sz="2400" b="1" dirty="0">
                  <a:solidFill>
                    <a:srgbClr val="92D050"/>
                  </a:solidFill>
                  <a:latin typeface="Calibri" panose="020F0502020204030204" pitchFamily="34" charset="0"/>
                </a:endParaRPr>
              </a:p>
            </p:txBody>
          </p:sp>
        </p:grpSp>
        <p:sp>
          <p:nvSpPr>
            <p:cNvPr id="19" name="文本框 18"/>
            <p:cNvSpPr txBox="1"/>
            <p:nvPr/>
          </p:nvSpPr>
          <p:spPr>
            <a:xfrm>
              <a:off x="4718160" y="2428478"/>
              <a:ext cx="6127319" cy="400110"/>
            </a:xfrm>
            <a:prstGeom prst="rect">
              <a:avLst/>
            </a:prstGeom>
            <a:noFill/>
          </p:spPr>
          <p:txBody>
            <a:bodyPr wrap="square" rtlCol="0">
              <a:spAutoFit/>
            </a:bodyPr>
            <a:lstStyle/>
            <a:p>
              <a:pPr lvl="0"/>
              <a:r>
                <a:rPr lang="en-US" altLang="zh-CN" sz="2000" b="1" dirty="0" smtClean="0">
                  <a:solidFill>
                    <a:srgbClr val="92D050"/>
                  </a:solidFill>
                  <a:latin typeface="微软雅黑" panose="020B0503020204020204" pitchFamily="34" charset="-122"/>
                  <a:ea typeface="微软雅黑" panose="020B0503020204020204" pitchFamily="34" charset="-122"/>
                </a:rPr>
                <a:t>Model: </a:t>
              </a:r>
              <a:r>
                <a:rPr lang="en-US" altLang="zh-CN" sz="2000" dirty="0" smtClean="0">
                  <a:solidFill>
                    <a:srgbClr val="92D050"/>
                  </a:solidFill>
                  <a:latin typeface="Calibri" panose="020F0502020204030204" pitchFamily="34" charset="0"/>
                </a:rPr>
                <a:t>GBLF51-5</a:t>
              </a:r>
              <a:endParaRPr lang="en-US" altLang="zh-CN" sz="2000" b="1" dirty="0">
                <a:solidFill>
                  <a:srgbClr val="92D050"/>
                </a:solidFill>
                <a:latin typeface="Calibri" panose="020F0502020204030204" pitchFamily="34" charset="0"/>
              </a:endParaRPr>
            </a:p>
          </p:txBody>
        </p:sp>
        <p:sp>
          <p:nvSpPr>
            <p:cNvPr id="20" name="椭圆 19"/>
            <p:cNvSpPr/>
            <p:nvPr/>
          </p:nvSpPr>
          <p:spPr>
            <a:xfrm>
              <a:off x="5343141" y="3318112"/>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21" name="椭圆 20"/>
            <p:cNvSpPr/>
            <p:nvPr/>
          </p:nvSpPr>
          <p:spPr>
            <a:xfrm>
              <a:off x="6261660" y="3309723"/>
              <a:ext cx="107092" cy="107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pic>
          <p:nvPicPr>
            <p:cNvPr id="22" name="图片 21"/>
            <p:cNvPicPr>
              <a:picLocks noChangeAspect="1"/>
            </p:cNvPicPr>
            <p:nvPr/>
          </p:nvPicPr>
          <p:blipFill>
            <a:blip r:embed="rId3"/>
            <a:stretch>
              <a:fillRect/>
            </a:stretch>
          </p:blipFill>
          <p:spPr>
            <a:xfrm>
              <a:off x="-684409" y="2430071"/>
              <a:ext cx="779895" cy="1192403"/>
            </a:xfrm>
            <a:prstGeom prst="rect">
              <a:avLst/>
            </a:prstGeom>
          </p:spPr>
        </p:pic>
        <p:pic>
          <p:nvPicPr>
            <p:cNvPr id="24" name="图片 2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27088" y="2332988"/>
              <a:ext cx="916110" cy="1350056"/>
            </a:xfrm>
            <a:prstGeom prst="rect">
              <a:avLst/>
            </a:prstGeom>
          </p:spPr>
        </p:pic>
        <p:sp>
          <p:nvSpPr>
            <p:cNvPr id="3" name="矩形 2"/>
            <p:cNvSpPr/>
            <p:nvPr/>
          </p:nvSpPr>
          <p:spPr>
            <a:xfrm>
              <a:off x="-1017892" y="3781596"/>
              <a:ext cx="3126753" cy="369332"/>
            </a:xfrm>
            <a:prstGeom prst="rect">
              <a:avLst/>
            </a:prstGeom>
          </p:spPr>
          <p:txBody>
            <a:bodyPr wrap="none">
              <a:spAutoFit/>
            </a:bodyPr>
            <a:lstStyle/>
            <a:p>
              <a:pPr lvl="0"/>
              <a:r>
                <a:rPr lang="en-US" altLang="zh-CN" b="1" dirty="0">
                  <a:solidFill>
                    <a:srgbClr val="92D050"/>
                  </a:solidFill>
                  <a:latin typeface="微软雅黑" panose="020B0503020204020204" pitchFamily="34" charset="-122"/>
                  <a:ea typeface="微软雅黑" panose="020B0503020204020204" pitchFamily="34" charset="-122"/>
                </a:rPr>
                <a:t>GCL Series Li-ion battery </a:t>
              </a:r>
            </a:p>
          </p:txBody>
        </p:sp>
        <p:sp>
          <p:nvSpPr>
            <p:cNvPr id="26" name="矩形 25"/>
            <p:cNvSpPr/>
            <p:nvPr/>
          </p:nvSpPr>
          <p:spPr>
            <a:xfrm>
              <a:off x="7672558" y="4019808"/>
              <a:ext cx="2671330" cy="1754326"/>
            </a:xfrm>
            <a:prstGeom prst="rect">
              <a:avLst/>
            </a:prstGeom>
          </p:spPr>
          <p:txBody>
            <a:bodyPr wrap="square">
              <a:spAutoFit/>
            </a:bodyPr>
            <a:lstStyle/>
            <a:p>
              <a:pPr>
                <a:lnSpc>
                  <a:spcPct val="150000"/>
                </a:lnSpc>
              </a:pPr>
              <a:r>
                <a:rPr lang="zh-CN" altLang="en-US" b="1"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B：Battery	</a:t>
              </a:r>
            </a:p>
            <a:p>
              <a:pPr>
                <a:lnSpc>
                  <a:spcPct val="150000"/>
                </a:lnSpc>
              </a:pPr>
              <a:r>
                <a:rPr lang="zh-CN" altLang="en-US" b="1"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L：Li-ion	</a:t>
              </a:r>
            </a:p>
            <a:p>
              <a:pPr>
                <a:lnSpc>
                  <a:spcPct val="150000"/>
                </a:lnSpc>
              </a:pPr>
              <a:r>
                <a:rPr lang="zh-CN" altLang="en-US" b="1"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F:  LFP	</a:t>
              </a:r>
            </a:p>
            <a:p>
              <a:pPr>
                <a:lnSpc>
                  <a:spcPct val="150000"/>
                </a:lnSpc>
              </a:pPr>
              <a:r>
                <a:rPr lang="zh-CN" altLang="en-US" b="1"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51：51V	</a:t>
              </a:r>
              <a:endParaRPr lang="zh-CN" altLang="en-US" b="1"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pic>
        <p:nvPicPr>
          <p:cNvPr id="28" name="图片 27"/>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402591" y="3582013"/>
            <a:ext cx="5852028" cy="3118234"/>
          </a:xfrm>
          <a:prstGeom prst="rect">
            <a:avLst/>
          </a:prstGeom>
        </p:spPr>
      </p:pic>
    </p:spTree>
    <p:extLst>
      <p:ext uri="{BB962C8B-B14F-4D97-AF65-F5344CB8AC3E}">
        <p14:creationId xmlns:p14="http://schemas.microsoft.com/office/powerpoint/2010/main" val="682680734"/>
      </p:ext>
    </p:extLst>
  </p:cSld>
  <p:clrMapOvr>
    <a:masterClrMapping/>
  </p:clrMapOvr>
  <p:transition advClick="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5373266" cy="461665"/>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ALL-IN-ONE System Advantage-1</a:t>
            </a: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ea typeface="Arial Unicode MS" panose="020B0604020202020204" pitchFamily="34" charset="-122"/>
              <a:cs typeface="Arial" panose="020B0604020202020204" pitchFamily="34" charset="0"/>
            </a:endParaRPr>
          </a:p>
        </p:txBody>
      </p:sp>
      <p:cxnSp>
        <p:nvCxnSpPr>
          <p:cNvPr id="8" name="直接连接符 7"/>
          <p:cNvCxnSpPr/>
          <p:nvPr/>
        </p:nvCxnSpPr>
        <p:spPr>
          <a:xfrm>
            <a:off x="11728450" y="0"/>
            <a:ext cx="0" cy="324295"/>
          </a:xfrm>
          <a:prstGeom prst="line">
            <a:avLst/>
          </a:prstGeom>
          <a:ln>
            <a:solidFill>
              <a:srgbClr val="005696"/>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72E622D-52DC-4F55-A433-64D549BD4748}"/>
              </a:ext>
            </a:extLst>
          </p:cNvPr>
          <p:cNvSpPr/>
          <p:nvPr/>
        </p:nvSpPr>
        <p:spPr>
          <a:xfrm>
            <a:off x="5398036" y="1271730"/>
            <a:ext cx="5828814" cy="47356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11" name="组合 10">
            <a:extLst>
              <a:ext uri="{FF2B5EF4-FFF2-40B4-BE49-F238E27FC236}">
                <a16:creationId xmlns:a16="http://schemas.microsoft.com/office/drawing/2014/main" id="{CCC5E46C-F04C-4399-BB71-69A7CFCBA296}"/>
              </a:ext>
            </a:extLst>
          </p:cNvPr>
          <p:cNvGrpSpPr/>
          <p:nvPr/>
        </p:nvGrpSpPr>
        <p:grpSpPr>
          <a:xfrm>
            <a:off x="926694" y="1093660"/>
            <a:ext cx="4265721" cy="5449383"/>
            <a:chOff x="197945" y="958824"/>
            <a:chExt cx="4742794" cy="5549649"/>
          </a:xfrm>
        </p:grpSpPr>
        <p:sp>
          <p:nvSpPr>
            <p:cNvPr id="12" name="KSO_Shape">
              <a:extLst>
                <a:ext uri="{FF2B5EF4-FFF2-40B4-BE49-F238E27FC236}">
                  <a16:creationId xmlns:a16="http://schemas.microsoft.com/office/drawing/2014/main" id="{23BB4E7D-4D09-4C30-981F-85315D4C5F42}"/>
                </a:ext>
              </a:extLst>
            </p:cNvPr>
            <p:cNvSpPr/>
            <p:nvPr/>
          </p:nvSpPr>
          <p:spPr>
            <a:xfrm>
              <a:off x="906625" y="5515178"/>
              <a:ext cx="558793" cy="672283"/>
            </a:xfrm>
            <a:custGeom>
              <a:avLst/>
              <a:gdLst/>
              <a:ahLst/>
              <a:cxnLst/>
              <a:rect l="l" t="t" r="r" b="b"/>
              <a:pathLst>
                <a:path w="720080" h="850452">
                  <a:moveTo>
                    <a:pt x="270040" y="143100"/>
                  </a:moveTo>
                  <a:lnTo>
                    <a:pt x="270040" y="239584"/>
                  </a:lnTo>
                  <a:cubicBezTo>
                    <a:pt x="166428" y="275646"/>
                    <a:pt x="92573" y="374404"/>
                    <a:pt x="92573" y="490412"/>
                  </a:cubicBezTo>
                  <a:cubicBezTo>
                    <a:pt x="92573" y="638130"/>
                    <a:pt x="212322" y="757879"/>
                    <a:pt x="360040" y="757879"/>
                  </a:cubicBezTo>
                  <a:cubicBezTo>
                    <a:pt x="507758" y="757879"/>
                    <a:pt x="627507" y="638130"/>
                    <a:pt x="627507" y="490412"/>
                  </a:cubicBezTo>
                  <a:cubicBezTo>
                    <a:pt x="627507" y="374404"/>
                    <a:pt x="553652" y="275646"/>
                    <a:pt x="450040" y="239584"/>
                  </a:cubicBezTo>
                  <a:lnTo>
                    <a:pt x="450040" y="143100"/>
                  </a:lnTo>
                  <a:cubicBezTo>
                    <a:pt x="605499" y="181880"/>
                    <a:pt x="720080" y="322765"/>
                    <a:pt x="720080" y="490412"/>
                  </a:cubicBezTo>
                  <a:cubicBezTo>
                    <a:pt x="720080" y="689257"/>
                    <a:pt x="558885" y="850452"/>
                    <a:pt x="360040" y="850452"/>
                  </a:cubicBezTo>
                  <a:cubicBezTo>
                    <a:pt x="161195" y="850452"/>
                    <a:pt x="0" y="689257"/>
                    <a:pt x="0" y="490412"/>
                  </a:cubicBezTo>
                  <a:cubicBezTo>
                    <a:pt x="0" y="322765"/>
                    <a:pt x="114582" y="181880"/>
                    <a:pt x="270040" y="143100"/>
                  </a:cubicBezTo>
                  <a:close/>
                  <a:moveTo>
                    <a:pt x="341775" y="0"/>
                  </a:moveTo>
                  <a:lnTo>
                    <a:pt x="378305" y="0"/>
                  </a:lnTo>
                  <a:cubicBezTo>
                    <a:pt x="398041" y="0"/>
                    <a:pt x="414040" y="15999"/>
                    <a:pt x="414040" y="35735"/>
                  </a:cubicBezTo>
                  <a:lnTo>
                    <a:pt x="414040" y="324265"/>
                  </a:lnTo>
                  <a:cubicBezTo>
                    <a:pt x="414040" y="344001"/>
                    <a:pt x="398041" y="360000"/>
                    <a:pt x="378305" y="360000"/>
                  </a:cubicBezTo>
                  <a:lnTo>
                    <a:pt x="341775" y="360000"/>
                  </a:lnTo>
                  <a:cubicBezTo>
                    <a:pt x="322039" y="360000"/>
                    <a:pt x="306040" y="344001"/>
                    <a:pt x="306040" y="324265"/>
                  </a:cubicBezTo>
                  <a:lnTo>
                    <a:pt x="306040" y="35735"/>
                  </a:lnTo>
                  <a:cubicBezTo>
                    <a:pt x="306040" y="15999"/>
                    <a:pt x="322039" y="0"/>
                    <a:pt x="34177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3" name="文本框 29">
              <a:extLst>
                <a:ext uri="{FF2B5EF4-FFF2-40B4-BE49-F238E27FC236}">
                  <a16:creationId xmlns:a16="http://schemas.microsoft.com/office/drawing/2014/main" id="{37E26362-3FED-40D1-B29D-0B558B50DCDE}"/>
                </a:ext>
              </a:extLst>
            </p:cNvPr>
            <p:cNvSpPr txBox="1"/>
            <p:nvPr/>
          </p:nvSpPr>
          <p:spPr>
            <a:xfrm>
              <a:off x="197945" y="958824"/>
              <a:ext cx="4742794" cy="282096"/>
            </a:xfrm>
            <a:prstGeom prst="rect">
              <a:avLst/>
            </a:prstGeom>
            <a:solidFill>
              <a:schemeClr val="bg1">
                <a:lumMod val="95000"/>
              </a:schemeClr>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Reasons cause to battery dead</a:t>
              </a:r>
              <a:endParaRPr lang="zh-CN" altLang="en-US" sz="12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4" name="KSO_Shape">
              <a:extLst>
                <a:ext uri="{FF2B5EF4-FFF2-40B4-BE49-F238E27FC236}">
                  <a16:creationId xmlns:a16="http://schemas.microsoft.com/office/drawing/2014/main" id="{AD3B76FD-079C-4CF4-B721-47B9F4B88E41}"/>
                </a:ext>
              </a:extLst>
            </p:cNvPr>
            <p:cNvSpPr>
              <a:spLocks/>
            </p:cNvSpPr>
            <p:nvPr/>
          </p:nvSpPr>
          <p:spPr bwMode="auto">
            <a:xfrm>
              <a:off x="857229" y="2962287"/>
              <a:ext cx="645363" cy="617784"/>
            </a:xfrm>
            <a:custGeom>
              <a:avLst/>
              <a:gdLst>
                <a:gd name="T0" fmla="*/ 1558529 w 2330450"/>
                <a:gd name="T1" fmla="*/ 1451805 h 2690813"/>
                <a:gd name="T2" fmla="*/ 1588712 w 2330450"/>
                <a:gd name="T3" fmla="*/ 1926821 h 2690813"/>
                <a:gd name="T4" fmla="*/ 2119306 w 2330450"/>
                <a:gd name="T5" fmla="*/ 1924833 h 2690813"/>
                <a:gd name="T6" fmla="*/ 2081179 w 2330450"/>
                <a:gd name="T7" fmla="*/ 1448625 h 2690813"/>
                <a:gd name="T8" fmla="*/ 936333 w 2330450"/>
                <a:gd name="T9" fmla="*/ 1428750 h 2690813"/>
                <a:gd name="T10" fmla="*/ 903321 w 2330450"/>
                <a:gd name="T11" fmla="*/ 1454588 h 2690813"/>
                <a:gd name="T12" fmla="*/ 903321 w 2330450"/>
                <a:gd name="T13" fmla="*/ 1928013 h 2690813"/>
                <a:gd name="T14" fmla="*/ 1429525 w 2330450"/>
                <a:gd name="T15" fmla="*/ 1922846 h 2690813"/>
                <a:gd name="T16" fmla="*/ 1421968 w 2330450"/>
                <a:gd name="T17" fmla="*/ 1445842 h 2690813"/>
                <a:gd name="T18" fmla="*/ 277592 w 2330450"/>
                <a:gd name="T19" fmla="*/ 1429147 h 2690813"/>
                <a:gd name="T20" fmla="*/ 245930 w 2330450"/>
                <a:gd name="T21" fmla="*/ 1457768 h 2690813"/>
                <a:gd name="T22" fmla="*/ 215060 w 2330450"/>
                <a:gd name="T23" fmla="*/ 1929603 h 2690813"/>
                <a:gd name="T24" fmla="*/ 742629 w 2330450"/>
                <a:gd name="T25" fmla="*/ 1920461 h 2690813"/>
                <a:gd name="T26" fmla="*/ 765188 w 2330450"/>
                <a:gd name="T27" fmla="*/ 1443457 h 2690813"/>
                <a:gd name="T28" fmla="*/ 1558528 w 2330450"/>
                <a:gd name="T29" fmla="*/ 814389 h 2690813"/>
                <a:gd name="T30" fmla="*/ 1553369 w 2330450"/>
                <a:gd name="T31" fmla="*/ 1279102 h 2690813"/>
                <a:gd name="T32" fmla="*/ 1579960 w 2330450"/>
                <a:gd name="T33" fmla="*/ 1310878 h 2690813"/>
                <a:gd name="T34" fmla="*/ 2068910 w 2330450"/>
                <a:gd name="T35" fmla="*/ 1294196 h 2690813"/>
                <a:gd name="T36" fmla="*/ 2016522 w 2330450"/>
                <a:gd name="T37" fmla="*/ 821935 h 2690813"/>
                <a:gd name="T38" fmla="*/ 943714 w 2330450"/>
                <a:gd name="T39" fmla="*/ 815183 h 2690813"/>
                <a:gd name="T40" fmla="*/ 908446 w 2330450"/>
                <a:gd name="T41" fmla="*/ 1282280 h 2690813"/>
                <a:gd name="T42" fmla="*/ 935788 w 2330450"/>
                <a:gd name="T43" fmla="*/ 1311275 h 2690813"/>
                <a:gd name="T44" fmla="*/ 1418436 w 2330450"/>
                <a:gd name="T45" fmla="*/ 1291415 h 2690813"/>
                <a:gd name="T46" fmla="*/ 1396245 w 2330450"/>
                <a:gd name="T47" fmla="*/ 819949 h 2690813"/>
                <a:gd name="T48" fmla="*/ 325585 w 2330450"/>
                <a:gd name="T49" fmla="*/ 816375 h 2690813"/>
                <a:gd name="T50" fmla="*/ 259160 w 2330450"/>
                <a:gd name="T51" fmla="*/ 1285457 h 2690813"/>
                <a:gd name="T52" fmla="*/ 288196 w 2330450"/>
                <a:gd name="T53" fmla="*/ 1311275 h 2690813"/>
                <a:gd name="T54" fmla="*/ 775844 w 2330450"/>
                <a:gd name="T55" fmla="*/ 1288635 h 2690813"/>
                <a:gd name="T56" fmla="*/ 783799 w 2330450"/>
                <a:gd name="T57" fmla="*/ 818361 h 2690813"/>
                <a:gd name="T58" fmla="*/ 1527603 w 2330450"/>
                <a:gd name="T59" fmla="*/ 198049 h 2690813"/>
                <a:gd name="T60" fmla="*/ 1532377 w 2330450"/>
                <a:gd name="T61" fmla="*/ 673065 h 2690813"/>
                <a:gd name="T62" fmla="*/ 1985099 w 2330450"/>
                <a:gd name="T63" fmla="*/ 695325 h 2690813"/>
                <a:gd name="T64" fmla="*/ 2014140 w 2330450"/>
                <a:gd name="T65" fmla="*/ 669885 h 2690813"/>
                <a:gd name="T66" fmla="*/ 1950489 w 2330450"/>
                <a:gd name="T67" fmla="*/ 196062 h 2690813"/>
                <a:gd name="T68" fmla="*/ 955372 w 2330450"/>
                <a:gd name="T69" fmla="*/ 199639 h 2690813"/>
                <a:gd name="T70" fmla="*/ 929489 w 2330450"/>
                <a:gd name="T71" fmla="*/ 675847 h 2690813"/>
                <a:gd name="T72" fmla="*/ 1378652 w 2330450"/>
                <a:gd name="T73" fmla="*/ 695325 h 2690813"/>
                <a:gd name="T74" fmla="*/ 1406127 w 2330450"/>
                <a:gd name="T75" fmla="*/ 666705 h 2690813"/>
                <a:gd name="T76" fmla="*/ 1373873 w 2330450"/>
                <a:gd name="T77" fmla="*/ 194869 h 2690813"/>
                <a:gd name="T78" fmla="*/ 379506 w 2330450"/>
                <a:gd name="T79" fmla="*/ 201627 h 2690813"/>
                <a:gd name="T80" fmla="*/ 323060 w 2330450"/>
                <a:gd name="T81" fmla="*/ 678232 h 2690813"/>
                <a:gd name="T82" fmla="*/ 775817 w 2330450"/>
                <a:gd name="T83" fmla="*/ 694530 h 2690813"/>
                <a:gd name="T84" fmla="*/ 802450 w 2330450"/>
                <a:gd name="T85" fmla="*/ 663525 h 2690813"/>
                <a:gd name="T86" fmla="*/ 800462 w 2330450"/>
                <a:gd name="T87" fmla="*/ 194074 h 2690813"/>
                <a:gd name="T88" fmla="*/ 2061812 w 2330450"/>
                <a:gd name="T89" fmla="*/ 7143 h 2690813"/>
                <a:gd name="T90" fmla="*/ 2131650 w 2330450"/>
                <a:gd name="T91" fmla="*/ 80554 h 2690813"/>
                <a:gd name="T92" fmla="*/ 2325688 w 2330450"/>
                <a:gd name="T93" fmla="*/ 2050748 h 2690813"/>
                <a:gd name="T94" fmla="*/ 2278468 w 2330450"/>
                <a:gd name="T95" fmla="*/ 2109080 h 2690813"/>
                <a:gd name="T96" fmla="*/ 1737223 w 2330450"/>
                <a:gd name="T97" fmla="*/ 2433279 h 2690813"/>
                <a:gd name="T98" fmla="*/ 1805474 w 2330450"/>
                <a:gd name="T99" fmla="*/ 2457882 h 2690813"/>
                <a:gd name="T100" fmla="*/ 1842377 w 2330450"/>
                <a:gd name="T101" fmla="*/ 2518992 h 2690813"/>
                <a:gd name="T102" fmla="*/ 1834044 w 2330450"/>
                <a:gd name="T103" fmla="*/ 2629703 h 2690813"/>
                <a:gd name="T104" fmla="*/ 1783650 w 2330450"/>
                <a:gd name="T105" fmla="*/ 2680496 h 2690813"/>
                <a:gd name="T106" fmla="*/ 574974 w 2330450"/>
                <a:gd name="T107" fmla="*/ 2688829 h 2690813"/>
                <a:gd name="T108" fmla="*/ 513866 w 2330450"/>
                <a:gd name="T109" fmla="*/ 2651925 h 2690813"/>
                <a:gd name="T110" fmla="*/ 489264 w 2330450"/>
                <a:gd name="T111" fmla="*/ 2583276 h 2690813"/>
                <a:gd name="T112" fmla="*/ 510691 w 2330450"/>
                <a:gd name="T113" fmla="*/ 2476135 h 2690813"/>
                <a:gd name="T114" fmla="*/ 569816 w 2330450"/>
                <a:gd name="T115" fmla="*/ 2436454 h 2690813"/>
                <a:gd name="T116" fmla="*/ 77378 w 2330450"/>
                <a:gd name="T117" fmla="*/ 2120191 h 2690813"/>
                <a:gd name="T118" fmla="*/ 15079 w 2330450"/>
                <a:gd name="T119" fmla="*/ 2074954 h 2690813"/>
                <a:gd name="T120" fmla="*/ 204356 w 2330450"/>
                <a:gd name="T121" fmla="*/ 108728 h 2690813"/>
                <a:gd name="T122" fmla="*/ 258719 w 2330450"/>
                <a:gd name="T123" fmla="*/ 19841 h 2690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0450" h="2690813">
                  <a:moveTo>
                    <a:pt x="1588315" y="1428750"/>
                  </a:moveTo>
                  <a:lnTo>
                    <a:pt x="1585138" y="1429147"/>
                  </a:lnTo>
                  <a:lnTo>
                    <a:pt x="1581960" y="1429545"/>
                  </a:lnTo>
                  <a:lnTo>
                    <a:pt x="1578783" y="1430340"/>
                  </a:lnTo>
                  <a:lnTo>
                    <a:pt x="1576003" y="1431532"/>
                  </a:lnTo>
                  <a:lnTo>
                    <a:pt x="1573223" y="1432725"/>
                  </a:lnTo>
                  <a:lnTo>
                    <a:pt x="1570840" y="1434315"/>
                  </a:lnTo>
                  <a:lnTo>
                    <a:pt x="1568457" y="1436302"/>
                  </a:lnTo>
                  <a:lnTo>
                    <a:pt x="1566074" y="1438687"/>
                  </a:lnTo>
                  <a:lnTo>
                    <a:pt x="1564089" y="1441072"/>
                  </a:lnTo>
                  <a:lnTo>
                    <a:pt x="1562500" y="1443457"/>
                  </a:lnTo>
                  <a:lnTo>
                    <a:pt x="1560911" y="1446240"/>
                  </a:lnTo>
                  <a:lnTo>
                    <a:pt x="1559720" y="1449022"/>
                  </a:lnTo>
                  <a:lnTo>
                    <a:pt x="1558529" y="1451805"/>
                  </a:lnTo>
                  <a:lnTo>
                    <a:pt x="1558131" y="1454985"/>
                  </a:lnTo>
                  <a:lnTo>
                    <a:pt x="1557734" y="1458165"/>
                  </a:lnTo>
                  <a:lnTo>
                    <a:pt x="1557337" y="1461345"/>
                  </a:lnTo>
                  <a:lnTo>
                    <a:pt x="1573620" y="1900188"/>
                  </a:lnTo>
                  <a:lnTo>
                    <a:pt x="1574017" y="1903368"/>
                  </a:lnTo>
                  <a:lnTo>
                    <a:pt x="1574415" y="1906548"/>
                  </a:lnTo>
                  <a:lnTo>
                    <a:pt x="1575209" y="1909728"/>
                  </a:lnTo>
                  <a:lnTo>
                    <a:pt x="1576400" y="1912511"/>
                  </a:lnTo>
                  <a:lnTo>
                    <a:pt x="1577989" y="1915293"/>
                  </a:lnTo>
                  <a:lnTo>
                    <a:pt x="1579578" y="1918076"/>
                  </a:lnTo>
                  <a:lnTo>
                    <a:pt x="1581563" y="1920461"/>
                  </a:lnTo>
                  <a:lnTo>
                    <a:pt x="1583549" y="1922846"/>
                  </a:lnTo>
                  <a:lnTo>
                    <a:pt x="1585932" y="1924833"/>
                  </a:lnTo>
                  <a:lnTo>
                    <a:pt x="1588712" y="1926821"/>
                  </a:lnTo>
                  <a:lnTo>
                    <a:pt x="1591095" y="1928411"/>
                  </a:lnTo>
                  <a:lnTo>
                    <a:pt x="1594669" y="1929603"/>
                  </a:lnTo>
                  <a:lnTo>
                    <a:pt x="1597449" y="1930796"/>
                  </a:lnTo>
                  <a:lnTo>
                    <a:pt x="1600627" y="1931591"/>
                  </a:lnTo>
                  <a:lnTo>
                    <a:pt x="1603804" y="1931988"/>
                  </a:lnTo>
                  <a:lnTo>
                    <a:pt x="1606981" y="1931988"/>
                  </a:lnTo>
                  <a:lnTo>
                    <a:pt x="2099845" y="1931988"/>
                  </a:lnTo>
                  <a:lnTo>
                    <a:pt x="2103022" y="1931988"/>
                  </a:lnTo>
                  <a:lnTo>
                    <a:pt x="2106200" y="1931591"/>
                  </a:lnTo>
                  <a:lnTo>
                    <a:pt x="2108980" y="1930796"/>
                  </a:lnTo>
                  <a:lnTo>
                    <a:pt x="2112157" y="1929603"/>
                  </a:lnTo>
                  <a:lnTo>
                    <a:pt x="2114540" y="1928013"/>
                  </a:lnTo>
                  <a:lnTo>
                    <a:pt x="2116923" y="1926423"/>
                  </a:lnTo>
                  <a:lnTo>
                    <a:pt x="2119306" y="1924833"/>
                  </a:lnTo>
                  <a:lnTo>
                    <a:pt x="2121291" y="1922448"/>
                  </a:lnTo>
                  <a:lnTo>
                    <a:pt x="2123277" y="1920461"/>
                  </a:lnTo>
                  <a:lnTo>
                    <a:pt x="2124866" y="1917678"/>
                  </a:lnTo>
                  <a:lnTo>
                    <a:pt x="2126454" y="1915293"/>
                  </a:lnTo>
                  <a:lnTo>
                    <a:pt x="2127249" y="1912511"/>
                  </a:lnTo>
                  <a:lnTo>
                    <a:pt x="2128440" y="1909728"/>
                  </a:lnTo>
                  <a:lnTo>
                    <a:pt x="2128837" y="1906548"/>
                  </a:lnTo>
                  <a:lnTo>
                    <a:pt x="2128837" y="1903368"/>
                  </a:lnTo>
                  <a:lnTo>
                    <a:pt x="2128837" y="1900188"/>
                  </a:lnTo>
                  <a:lnTo>
                    <a:pt x="2084753" y="1460948"/>
                  </a:lnTo>
                  <a:lnTo>
                    <a:pt x="2084356" y="1457768"/>
                  </a:lnTo>
                  <a:lnTo>
                    <a:pt x="2083562" y="1454588"/>
                  </a:lnTo>
                  <a:lnTo>
                    <a:pt x="2082371" y="1451408"/>
                  </a:lnTo>
                  <a:lnTo>
                    <a:pt x="2081179" y="1448625"/>
                  </a:lnTo>
                  <a:lnTo>
                    <a:pt x="2079590" y="1445842"/>
                  </a:lnTo>
                  <a:lnTo>
                    <a:pt x="2077605" y="1443060"/>
                  </a:lnTo>
                  <a:lnTo>
                    <a:pt x="2075619" y="1440675"/>
                  </a:lnTo>
                  <a:lnTo>
                    <a:pt x="2073633" y="1438290"/>
                  </a:lnTo>
                  <a:lnTo>
                    <a:pt x="2070853" y="1435905"/>
                  </a:lnTo>
                  <a:lnTo>
                    <a:pt x="2068470" y="1434315"/>
                  </a:lnTo>
                  <a:lnTo>
                    <a:pt x="2065690" y="1432725"/>
                  </a:lnTo>
                  <a:lnTo>
                    <a:pt x="2062513" y="1431135"/>
                  </a:lnTo>
                  <a:lnTo>
                    <a:pt x="2059733" y="1430340"/>
                  </a:lnTo>
                  <a:lnTo>
                    <a:pt x="2056556" y="1429545"/>
                  </a:lnTo>
                  <a:lnTo>
                    <a:pt x="2052584" y="1429147"/>
                  </a:lnTo>
                  <a:lnTo>
                    <a:pt x="2049407" y="1428750"/>
                  </a:lnTo>
                  <a:lnTo>
                    <a:pt x="1588315" y="1428750"/>
                  </a:lnTo>
                  <a:close/>
                  <a:moveTo>
                    <a:pt x="936333" y="1428750"/>
                  </a:moveTo>
                  <a:lnTo>
                    <a:pt x="932754" y="1429147"/>
                  </a:lnTo>
                  <a:lnTo>
                    <a:pt x="929572" y="1429545"/>
                  </a:lnTo>
                  <a:lnTo>
                    <a:pt x="926390" y="1430340"/>
                  </a:lnTo>
                  <a:lnTo>
                    <a:pt x="923606" y="1431532"/>
                  </a:lnTo>
                  <a:lnTo>
                    <a:pt x="920822" y="1432725"/>
                  </a:lnTo>
                  <a:lnTo>
                    <a:pt x="918038" y="1434315"/>
                  </a:lnTo>
                  <a:lnTo>
                    <a:pt x="915651" y="1436302"/>
                  </a:lnTo>
                  <a:lnTo>
                    <a:pt x="913265" y="1438687"/>
                  </a:lnTo>
                  <a:lnTo>
                    <a:pt x="910878" y="1440675"/>
                  </a:lnTo>
                  <a:lnTo>
                    <a:pt x="909287" y="1443457"/>
                  </a:lnTo>
                  <a:lnTo>
                    <a:pt x="907299" y="1445842"/>
                  </a:lnTo>
                  <a:lnTo>
                    <a:pt x="906106" y="1448625"/>
                  </a:lnTo>
                  <a:lnTo>
                    <a:pt x="904912" y="1451805"/>
                  </a:lnTo>
                  <a:lnTo>
                    <a:pt x="903321" y="1454588"/>
                  </a:lnTo>
                  <a:lnTo>
                    <a:pt x="902924" y="1457768"/>
                  </a:lnTo>
                  <a:lnTo>
                    <a:pt x="902526" y="1461345"/>
                  </a:lnTo>
                  <a:lnTo>
                    <a:pt x="887412" y="1900188"/>
                  </a:lnTo>
                  <a:lnTo>
                    <a:pt x="887412" y="1903368"/>
                  </a:lnTo>
                  <a:lnTo>
                    <a:pt x="887810" y="1906548"/>
                  </a:lnTo>
                  <a:lnTo>
                    <a:pt x="888605" y="1909728"/>
                  </a:lnTo>
                  <a:lnTo>
                    <a:pt x="889798" y="1912511"/>
                  </a:lnTo>
                  <a:lnTo>
                    <a:pt x="890992" y="1915293"/>
                  </a:lnTo>
                  <a:lnTo>
                    <a:pt x="892583" y="1918076"/>
                  </a:lnTo>
                  <a:lnTo>
                    <a:pt x="894174" y="1920461"/>
                  </a:lnTo>
                  <a:lnTo>
                    <a:pt x="896162" y="1922846"/>
                  </a:lnTo>
                  <a:lnTo>
                    <a:pt x="898549" y="1924833"/>
                  </a:lnTo>
                  <a:lnTo>
                    <a:pt x="900935" y="1926423"/>
                  </a:lnTo>
                  <a:lnTo>
                    <a:pt x="903321" y="1928013"/>
                  </a:lnTo>
                  <a:lnTo>
                    <a:pt x="906503" y="1929603"/>
                  </a:lnTo>
                  <a:lnTo>
                    <a:pt x="909287" y="1930796"/>
                  </a:lnTo>
                  <a:lnTo>
                    <a:pt x="912469" y="1931591"/>
                  </a:lnTo>
                  <a:lnTo>
                    <a:pt x="915651" y="1931988"/>
                  </a:lnTo>
                  <a:lnTo>
                    <a:pt x="918833" y="1931988"/>
                  </a:lnTo>
                  <a:lnTo>
                    <a:pt x="1406854" y="1931988"/>
                  </a:lnTo>
                  <a:lnTo>
                    <a:pt x="1410036" y="1931988"/>
                  </a:lnTo>
                  <a:lnTo>
                    <a:pt x="1413616" y="1931591"/>
                  </a:lnTo>
                  <a:lnTo>
                    <a:pt x="1416400" y="1930796"/>
                  </a:lnTo>
                  <a:lnTo>
                    <a:pt x="1419582" y="1929603"/>
                  </a:lnTo>
                  <a:lnTo>
                    <a:pt x="1421968" y="1928013"/>
                  </a:lnTo>
                  <a:lnTo>
                    <a:pt x="1424752" y="1926423"/>
                  </a:lnTo>
                  <a:lnTo>
                    <a:pt x="1427139" y="1924833"/>
                  </a:lnTo>
                  <a:lnTo>
                    <a:pt x="1429525" y="1922846"/>
                  </a:lnTo>
                  <a:lnTo>
                    <a:pt x="1431514" y="1920461"/>
                  </a:lnTo>
                  <a:lnTo>
                    <a:pt x="1433105" y="1918076"/>
                  </a:lnTo>
                  <a:lnTo>
                    <a:pt x="1434696" y="1915293"/>
                  </a:lnTo>
                  <a:lnTo>
                    <a:pt x="1435889" y="1912511"/>
                  </a:lnTo>
                  <a:lnTo>
                    <a:pt x="1437082" y="1909728"/>
                  </a:lnTo>
                  <a:lnTo>
                    <a:pt x="1437877" y="1906548"/>
                  </a:lnTo>
                  <a:lnTo>
                    <a:pt x="1438275" y="1903368"/>
                  </a:lnTo>
                  <a:lnTo>
                    <a:pt x="1438275" y="1900188"/>
                  </a:lnTo>
                  <a:lnTo>
                    <a:pt x="1426343" y="1461345"/>
                  </a:lnTo>
                  <a:lnTo>
                    <a:pt x="1425945" y="1457768"/>
                  </a:lnTo>
                  <a:lnTo>
                    <a:pt x="1425548" y="1454588"/>
                  </a:lnTo>
                  <a:lnTo>
                    <a:pt x="1424354" y="1451805"/>
                  </a:lnTo>
                  <a:lnTo>
                    <a:pt x="1423161" y="1448625"/>
                  </a:lnTo>
                  <a:lnTo>
                    <a:pt x="1421968" y="1445842"/>
                  </a:lnTo>
                  <a:lnTo>
                    <a:pt x="1420377" y="1443457"/>
                  </a:lnTo>
                  <a:lnTo>
                    <a:pt x="1418388" y="1440675"/>
                  </a:lnTo>
                  <a:lnTo>
                    <a:pt x="1416400" y="1438687"/>
                  </a:lnTo>
                  <a:lnTo>
                    <a:pt x="1414013" y="1436302"/>
                  </a:lnTo>
                  <a:lnTo>
                    <a:pt x="1411627" y="1434315"/>
                  </a:lnTo>
                  <a:lnTo>
                    <a:pt x="1408445" y="1432725"/>
                  </a:lnTo>
                  <a:lnTo>
                    <a:pt x="1405661" y="1431532"/>
                  </a:lnTo>
                  <a:lnTo>
                    <a:pt x="1402479" y="1430340"/>
                  </a:lnTo>
                  <a:lnTo>
                    <a:pt x="1399297" y="1429545"/>
                  </a:lnTo>
                  <a:lnTo>
                    <a:pt x="1396115" y="1429147"/>
                  </a:lnTo>
                  <a:lnTo>
                    <a:pt x="1392933" y="1428750"/>
                  </a:lnTo>
                  <a:lnTo>
                    <a:pt x="936333" y="1428750"/>
                  </a:lnTo>
                  <a:close/>
                  <a:moveTo>
                    <a:pt x="281154" y="1428750"/>
                  </a:moveTo>
                  <a:lnTo>
                    <a:pt x="277592" y="1429147"/>
                  </a:lnTo>
                  <a:lnTo>
                    <a:pt x="274426" y="1429545"/>
                  </a:lnTo>
                  <a:lnTo>
                    <a:pt x="271260" y="1430340"/>
                  </a:lnTo>
                  <a:lnTo>
                    <a:pt x="268093" y="1431135"/>
                  </a:lnTo>
                  <a:lnTo>
                    <a:pt x="265323" y="1432725"/>
                  </a:lnTo>
                  <a:lnTo>
                    <a:pt x="261761" y="1434315"/>
                  </a:lnTo>
                  <a:lnTo>
                    <a:pt x="259386" y="1435905"/>
                  </a:lnTo>
                  <a:lnTo>
                    <a:pt x="257012" y="1438290"/>
                  </a:lnTo>
                  <a:lnTo>
                    <a:pt x="254637" y="1440675"/>
                  </a:lnTo>
                  <a:lnTo>
                    <a:pt x="252658" y="1443060"/>
                  </a:lnTo>
                  <a:lnTo>
                    <a:pt x="250679" y="1445842"/>
                  </a:lnTo>
                  <a:lnTo>
                    <a:pt x="249096" y="1448625"/>
                  </a:lnTo>
                  <a:lnTo>
                    <a:pt x="247909" y="1451408"/>
                  </a:lnTo>
                  <a:lnTo>
                    <a:pt x="246722" y="1454588"/>
                  </a:lnTo>
                  <a:lnTo>
                    <a:pt x="245930" y="1457768"/>
                  </a:lnTo>
                  <a:lnTo>
                    <a:pt x="245138" y="1460948"/>
                  </a:lnTo>
                  <a:lnTo>
                    <a:pt x="198437" y="1900188"/>
                  </a:lnTo>
                  <a:lnTo>
                    <a:pt x="198437" y="1903368"/>
                  </a:lnTo>
                  <a:lnTo>
                    <a:pt x="198437" y="1906548"/>
                  </a:lnTo>
                  <a:lnTo>
                    <a:pt x="198833" y="1909728"/>
                  </a:lnTo>
                  <a:lnTo>
                    <a:pt x="199624" y="1912511"/>
                  </a:lnTo>
                  <a:lnTo>
                    <a:pt x="200812" y="1915293"/>
                  </a:lnTo>
                  <a:lnTo>
                    <a:pt x="201999" y="1917678"/>
                  </a:lnTo>
                  <a:lnTo>
                    <a:pt x="203978" y="1920461"/>
                  </a:lnTo>
                  <a:lnTo>
                    <a:pt x="205561" y="1922448"/>
                  </a:lnTo>
                  <a:lnTo>
                    <a:pt x="207540" y="1924833"/>
                  </a:lnTo>
                  <a:lnTo>
                    <a:pt x="209914" y="1926423"/>
                  </a:lnTo>
                  <a:lnTo>
                    <a:pt x="212289" y="1928013"/>
                  </a:lnTo>
                  <a:lnTo>
                    <a:pt x="215060" y="1929603"/>
                  </a:lnTo>
                  <a:lnTo>
                    <a:pt x="218226" y="1930796"/>
                  </a:lnTo>
                  <a:lnTo>
                    <a:pt x="220996" y="1931591"/>
                  </a:lnTo>
                  <a:lnTo>
                    <a:pt x="224162" y="1931988"/>
                  </a:lnTo>
                  <a:lnTo>
                    <a:pt x="227329" y="1931988"/>
                  </a:lnTo>
                  <a:lnTo>
                    <a:pt x="716903" y="1931988"/>
                  </a:lnTo>
                  <a:lnTo>
                    <a:pt x="720069" y="1931988"/>
                  </a:lnTo>
                  <a:lnTo>
                    <a:pt x="723631" y="1931591"/>
                  </a:lnTo>
                  <a:lnTo>
                    <a:pt x="726798" y="1930796"/>
                  </a:lnTo>
                  <a:lnTo>
                    <a:pt x="729964" y="1929603"/>
                  </a:lnTo>
                  <a:lnTo>
                    <a:pt x="732734" y="1928411"/>
                  </a:lnTo>
                  <a:lnTo>
                    <a:pt x="735505" y="1926821"/>
                  </a:lnTo>
                  <a:lnTo>
                    <a:pt x="737879" y="1924833"/>
                  </a:lnTo>
                  <a:lnTo>
                    <a:pt x="740254" y="1922846"/>
                  </a:lnTo>
                  <a:lnTo>
                    <a:pt x="742629" y="1920461"/>
                  </a:lnTo>
                  <a:lnTo>
                    <a:pt x="744212" y="1918076"/>
                  </a:lnTo>
                  <a:lnTo>
                    <a:pt x="746191" y="1915293"/>
                  </a:lnTo>
                  <a:lnTo>
                    <a:pt x="747378" y="1912511"/>
                  </a:lnTo>
                  <a:lnTo>
                    <a:pt x="748565" y="1909728"/>
                  </a:lnTo>
                  <a:lnTo>
                    <a:pt x="749753" y="1906548"/>
                  </a:lnTo>
                  <a:lnTo>
                    <a:pt x="750148" y="1903368"/>
                  </a:lnTo>
                  <a:lnTo>
                    <a:pt x="750544" y="1900188"/>
                  </a:lnTo>
                  <a:lnTo>
                    <a:pt x="769937" y="1461345"/>
                  </a:lnTo>
                  <a:lnTo>
                    <a:pt x="769937" y="1458165"/>
                  </a:lnTo>
                  <a:lnTo>
                    <a:pt x="769937" y="1454985"/>
                  </a:lnTo>
                  <a:lnTo>
                    <a:pt x="769146" y="1451805"/>
                  </a:lnTo>
                  <a:lnTo>
                    <a:pt x="767958" y="1449022"/>
                  </a:lnTo>
                  <a:lnTo>
                    <a:pt x="766771" y="1446240"/>
                  </a:lnTo>
                  <a:lnTo>
                    <a:pt x="765188" y="1443457"/>
                  </a:lnTo>
                  <a:lnTo>
                    <a:pt x="763209" y="1441072"/>
                  </a:lnTo>
                  <a:lnTo>
                    <a:pt x="761230" y="1438687"/>
                  </a:lnTo>
                  <a:lnTo>
                    <a:pt x="759251" y="1436302"/>
                  </a:lnTo>
                  <a:lnTo>
                    <a:pt x="756876" y="1434315"/>
                  </a:lnTo>
                  <a:lnTo>
                    <a:pt x="754106" y="1432725"/>
                  </a:lnTo>
                  <a:lnTo>
                    <a:pt x="751336" y="1431532"/>
                  </a:lnTo>
                  <a:lnTo>
                    <a:pt x="748565" y="1430340"/>
                  </a:lnTo>
                  <a:lnTo>
                    <a:pt x="745795" y="1429545"/>
                  </a:lnTo>
                  <a:lnTo>
                    <a:pt x="742629" y="1429147"/>
                  </a:lnTo>
                  <a:lnTo>
                    <a:pt x="739462" y="1428750"/>
                  </a:lnTo>
                  <a:lnTo>
                    <a:pt x="281154" y="1428750"/>
                  </a:lnTo>
                  <a:close/>
                  <a:moveTo>
                    <a:pt x="1564878" y="812800"/>
                  </a:moveTo>
                  <a:lnTo>
                    <a:pt x="1561703" y="813594"/>
                  </a:lnTo>
                  <a:lnTo>
                    <a:pt x="1558528" y="814389"/>
                  </a:lnTo>
                  <a:lnTo>
                    <a:pt x="1555750" y="815183"/>
                  </a:lnTo>
                  <a:lnTo>
                    <a:pt x="1552972" y="816772"/>
                  </a:lnTo>
                  <a:lnTo>
                    <a:pt x="1550591" y="818361"/>
                  </a:lnTo>
                  <a:lnTo>
                    <a:pt x="1547813" y="820347"/>
                  </a:lnTo>
                  <a:lnTo>
                    <a:pt x="1545431" y="822333"/>
                  </a:lnTo>
                  <a:lnTo>
                    <a:pt x="1543447" y="824318"/>
                  </a:lnTo>
                  <a:lnTo>
                    <a:pt x="1541860" y="827099"/>
                  </a:lnTo>
                  <a:lnTo>
                    <a:pt x="1540272" y="829482"/>
                  </a:lnTo>
                  <a:lnTo>
                    <a:pt x="1539081" y="832262"/>
                  </a:lnTo>
                  <a:lnTo>
                    <a:pt x="1537891" y="835440"/>
                  </a:lnTo>
                  <a:lnTo>
                    <a:pt x="1537494" y="838617"/>
                  </a:lnTo>
                  <a:lnTo>
                    <a:pt x="1537097" y="841795"/>
                  </a:lnTo>
                  <a:lnTo>
                    <a:pt x="1536700" y="844972"/>
                  </a:lnTo>
                  <a:lnTo>
                    <a:pt x="1553369" y="1279102"/>
                  </a:lnTo>
                  <a:lnTo>
                    <a:pt x="1553369" y="1282280"/>
                  </a:lnTo>
                  <a:lnTo>
                    <a:pt x="1554163" y="1285457"/>
                  </a:lnTo>
                  <a:lnTo>
                    <a:pt x="1554956" y="1288635"/>
                  </a:lnTo>
                  <a:lnTo>
                    <a:pt x="1556147" y="1291415"/>
                  </a:lnTo>
                  <a:lnTo>
                    <a:pt x="1557735" y="1294196"/>
                  </a:lnTo>
                  <a:lnTo>
                    <a:pt x="1559322" y="1296976"/>
                  </a:lnTo>
                  <a:lnTo>
                    <a:pt x="1561306" y="1299756"/>
                  </a:lnTo>
                  <a:lnTo>
                    <a:pt x="1563291" y="1302139"/>
                  </a:lnTo>
                  <a:lnTo>
                    <a:pt x="1565672" y="1304125"/>
                  </a:lnTo>
                  <a:lnTo>
                    <a:pt x="1568053" y="1306111"/>
                  </a:lnTo>
                  <a:lnTo>
                    <a:pt x="1570831" y="1307700"/>
                  </a:lnTo>
                  <a:lnTo>
                    <a:pt x="1573610" y="1308892"/>
                  </a:lnTo>
                  <a:lnTo>
                    <a:pt x="1576785" y="1310083"/>
                  </a:lnTo>
                  <a:lnTo>
                    <a:pt x="1579960" y="1310878"/>
                  </a:lnTo>
                  <a:lnTo>
                    <a:pt x="1583135" y="1311275"/>
                  </a:lnTo>
                  <a:lnTo>
                    <a:pt x="1586310" y="1311275"/>
                  </a:lnTo>
                  <a:lnTo>
                    <a:pt x="2042319" y="1311275"/>
                  </a:lnTo>
                  <a:lnTo>
                    <a:pt x="2045494" y="1311275"/>
                  </a:lnTo>
                  <a:lnTo>
                    <a:pt x="2048669" y="1310878"/>
                  </a:lnTo>
                  <a:lnTo>
                    <a:pt x="2051447" y="1310083"/>
                  </a:lnTo>
                  <a:lnTo>
                    <a:pt x="2054622" y="1308892"/>
                  </a:lnTo>
                  <a:lnTo>
                    <a:pt x="2057401" y="1307303"/>
                  </a:lnTo>
                  <a:lnTo>
                    <a:pt x="2059782" y="1305714"/>
                  </a:lnTo>
                  <a:lnTo>
                    <a:pt x="2062163" y="1304125"/>
                  </a:lnTo>
                  <a:lnTo>
                    <a:pt x="2064148" y="1301742"/>
                  </a:lnTo>
                  <a:lnTo>
                    <a:pt x="2066132" y="1299756"/>
                  </a:lnTo>
                  <a:lnTo>
                    <a:pt x="2067719" y="1296579"/>
                  </a:lnTo>
                  <a:lnTo>
                    <a:pt x="2068910" y="1294196"/>
                  </a:lnTo>
                  <a:lnTo>
                    <a:pt x="2070101" y="1291415"/>
                  </a:lnTo>
                  <a:lnTo>
                    <a:pt x="2070894" y="1288635"/>
                  </a:lnTo>
                  <a:lnTo>
                    <a:pt x="2071291" y="1285457"/>
                  </a:lnTo>
                  <a:lnTo>
                    <a:pt x="2071688" y="1282280"/>
                  </a:lnTo>
                  <a:lnTo>
                    <a:pt x="2071688" y="1279102"/>
                  </a:lnTo>
                  <a:lnTo>
                    <a:pt x="2028032" y="844972"/>
                  </a:lnTo>
                  <a:lnTo>
                    <a:pt x="2027635" y="841795"/>
                  </a:lnTo>
                  <a:lnTo>
                    <a:pt x="2026841" y="838617"/>
                  </a:lnTo>
                  <a:lnTo>
                    <a:pt x="2025651" y="835043"/>
                  </a:lnTo>
                  <a:lnTo>
                    <a:pt x="2024460" y="831865"/>
                  </a:lnTo>
                  <a:lnTo>
                    <a:pt x="2022872" y="829085"/>
                  </a:lnTo>
                  <a:lnTo>
                    <a:pt x="2020888" y="826702"/>
                  </a:lnTo>
                  <a:lnTo>
                    <a:pt x="2018904" y="824318"/>
                  </a:lnTo>
                  <a:lnTo>
                    <a:pt x="2016522" y="821935"/>
                  </a:lnTo>
                  <a:lnTo>
                    <a:pt x="2014141" y="819949"/>
                  </a:lnTo>
                  <a:lnTo>
                    <a:pt x="2011760" y="817963"/>
                  </a:lnTo>
                  <a:lnTo>
                    <a:pt x="2008982" y="816375"/>
                  </a:lnTo>
                  <a:lnTo>
                    <a:pt x="2005410" y="815183"/>
                  </a:lnTo>
                  <a:lnTo>
                    <a:pt x="2002235" y="813992"/>
                  </a:lnTo>
                  <a:lnTo>
                    <a:pt x="1999060" y="813594"/>
                  </a:lnTo>
                  <a:lnTo>
                    <a:pt x="1995885" y="812800"/>
                  </a:lnTo>
                  <a:lnTo>
                    <a:pt x="1992710" y="812800"/>
                  </a:lnTo>
                  <a:lnTo>
                    <a:pt x="1568053" y="812800"/>
                  </a:lnTo>
                  <a:lnTo>
                    <a:pt x="1564878" y="812800"/>
                  </a:lnTo>
                  <a:close/>
                  <a:moveTo>
                    <a:pt x="953224" y="812800"/>
                  </a:moveTo>
                  <a:lnTo>
                    <a:pt x="949658" y="813594"/>
                  </a:lnTo>
                  <a:lnTo>
                    <a:pt x="946487" y="814389"/>
                  </a:lnTo>
                  <a:lnTo>
                    <a:pt x="943714" y="815183"/>
                  </a:lnTo>
                  <a:lnTo>
                    <a:pt x="940940" y="816772"/>
                  </a:lnTo>
                  <a:lnTo>
                    <a:pt x="938166" y="818361"/>
                  </a:lnTo>
                  <a:lnTo>
                    <a:pt x="935788" y="819949"/>
                  </a:lnTo>
                  <a:lnTo>
                    <a:pt x="933411" y="821935"/>
                  </a:lnTo>
                  <a:lnTo>
                    <a:pt x="931033" y="824318"/>
                  </a:lnTo>
                  <a:lnTo>
                    <a:pt x="929052" y="826702"/>
                  </a:lnTo>
                  <a:lnTo>
                    <a:pt x="927467" y="829482"/>
                  </a:lnTo>
                  <a:lnTo>
                    <a:pt x="926278" y="832262"/>
                  </a:lnTo>
                  <a:lnTo>
                    <a:pt x="925089" y="835043"/>
                  </a:lnTo>
                  <a:lnTo>
                    <a:pt x="923901" y="838617"/>
                  </a:lnTo>
                  <a:lnTo>
                    <a:pt x="923504" y="841795"/>
                  </a:lnTo>
                  <a:lnTo>
                    <a:pt x="923108" y="844972"/>
                  </a:lnTo>
                  <a:lnTo>
                    <a:pt x="908050" y="1279102"/>
                  </a:lnTo>
                  <a:lnTo>
                    <a:pt x="908446" y="1282280"/>
                  </a:lnTo>
                  <a:lnTo>
                    <a:pt x="908843" y="1285457"/>
                  </a:lnTo>
                  <a:lnTo>
                    <a:pt x="909239" y="1288635"/>
                  </a:lnTo>
                  <a:lnTo>
                    <a:pt x="910428" y="1291415"/>
                  </a:lnTo>
                  <a:lnTo>
                    <a:pt x="911616" y="1294196"/>
                  </a:lnTo>
                  <a:lnTo>
                    <a:pt x="913201" y="1296976"/>
                  </a:lnTo>
                  <a:lnTo>
                    <a:pt x="914787" y="1299756"/>
                  </a:lnTo>
                  <a:lnTo>
                    <a:pt x="916768" y="1302139"/>
                  </a:lnTo>
                  <a:lnTo>
                    <a:pt x="919145" y="1304125"/>
                  </a:lnTo>
                  <a:lnTo>
                    <a:pt x="921523" y="1305714"/>
                  </a:lnTo>
                  <a:lnTo>
                    <a:pt x="923901" y="1307303"/>
                  </a:lnTo>
                  <a:lnTo>
                    <a:pt x="926674" y="1308892"/>
                  </a:lnTo>
                  <a:lnTo>
                    <a:pt x="929448" y="1310083"/>
                  </a:lnTo>
                  <a:lnTo>
                    <a:pt x="932618" y="1310878"/>
                  </a:lnTo>
                  <a:lnTo>
                    <a:pt x="935788" y="1311275"/>
                  </a:lnTo>
                  <a:lnTo>
                    <a:pt x="938958" y="1311275"/>
                  </a:lnTo>
                  <a:lnTo>
                    <a:pt x="1389508" y="1311275"/>
                  </a:lnTo>
                  <a:lnTo>
                    <a:pt x="1392679" y="1311275"/>
                  </a:lnTo>
                  <a:lnTo>
                    <a:pt x="1395849" y="1310878"/>
                  </a:lnTo>
                  <a:lnTo>
                    <a:pt x="1398622" y="1310083"/>
                  </a:lnTo>
                  <a:lnTo>
                    <a:pt x="1401793" y="1308892"/>
                  </a:lnTo>
                  <a:lnTo>
                    <a:pt x="1404566" y="1307700"/>
                  </a:lnTo>
                  <a:lnTo>
                    <a:pt x="1406944" y="1305714"/>
                  </a:lnTo>
                  <a:lnTo>
                    <a:pt x="1409718" y="1304125"/>
                  </a:lnTo>
                  <a:lnTo>
                    <a:pt x="1412095" y="1302139"/>
                  </a:lnTo>
                  <a:lnTo>
                    <a:pt x="1414077" y="1299756"/>
                  </a:lnTo>
                  <a:lnTo>
                    <a:pt x="1415662" y="1296976"/>
                  </a:lnTo>
                  <a:lnTo>
                    <a:pt x="1417247" y="1294196"/>
                  </a:lnTo>
                  <a:lnTo>
                    <a:pt x="1418436" y="1291415"/>
                  </a:lnTo>
                  <a:lnTo>
                    <a:pt x="1419624" y="1288635"/>
                  </a:lnTo>
                  <a:lnTo>
                    <a:pt x="1420417" y="1285457"/>
                  </a:lnTo>
                  <a:lnTo>
                    <a:pt x="1420813" y="1282280"/>
                  </a:lnTo>
                  <a:lnTo>
                    <a:pt x="1420813" y="1279102"/>
                  </a:lnTo>
                  <a:lnTo>
                    <a:pt x="1408529" y="844972"/>
                  </a:lnTo>
                  <a:lnTo>
                    <a:pt x="1408529" y="841795"/>
                  </a:lnTo>
                  <a:lnTo>
                    <a:pt x="1407736" y="838617"/>
                  </a:lnTo>
                  <a:lnTo>
                    <a:pt x="1406944" y="835043"/>
                  </a:lnTo>
                  <a:lnTo>
                    <a:pt x="1405755" y="832262"/>
                  </a:lnTo>
                  <a:lnTo>
                    <a:pt x="1404170" y="829482"/>
                  </a:lnTo>
                  <a:lnTo>
                    <a:pt x="1402585" y="826702"/>
                  </a:lnTo>
                  <a:lnTo>
                    <a:pt x="1400604" y="824318"/>
                  </a:lnTo>
                  <a:lnTo>
                    <a:pt x="1398622" y="821935"/>
                  </a:lnTo>
                  <a:lnTo>
                    <a:pt x="1396245" y="819949"/>
                  </a:lnTo>
                  <a:lnTo>
                    <a:pt x="1393867" y="818361"/>
                  </a:lnTo>
                  <a:lnTo>
                    <a:pt x="1391093" y="816772"/>
                  </a:lnTo>
                  <a:lnTo>
                    <a:pt x="1388320" y="815183"/>
                  </a:lnTo>
                  <a:lnTo>
                    <a:pt x="1385546" y="814389"/>
                  </a:lnTo>
                  <a:lnTo>
                    <a:pt x="1382376" y="813594"/>
                  </a:lnTo>
                  <a:lnTo>
                    <a:pt x="1379206" y="812800"/>
                  </a:lnTo>
                  <a:lnTo>
                    <a:pt x="1376036" y="812800"/>
                  </a:lnTo>
                  <a:lnTo>
                    <a:pt x="956394" y="812800"/>
                  </a:lnTo>
                  <a:lnTo>
                    <a:pt x="953224" y="812800"/>
                  </a:lnTo>
                  <a:close/>
                  <a:moveTo>
                    <a:pt x="337915" y="812800"/>
                  </a:moveTo>
                  <a:lnTo>
                    <a:pt x="334733" y="813594"/>
                  </a:lnTo>
                  <a:lnTo>
                    <a:pt x="331551" y="813992"/>
                  </a:lnTo>
                  <a:lnTo>
                    <a:pt x="328369" y="815183"/>
                  </a:lnTo>
                  <a:lnTo>
                    <a:pt x="325585" y="816375"/>
                  </a:lnTo>
                  <a:lnTo>
                    <a:pt x="322801" y="817963"/>
                  </a:lnTo>
                  <a:lnTo>
                    <a:pt x="320016" y="819949"/>
                  </a:lnTo>
                  <a:lnTo>
                    <a:pt x="317630" y="821935"/>
                  </a:lnTo>
                  <a:lnTo>
                    <a:pt x="315243" y="824318"/>
                  </a:lnTo>
                  <a:lnTo>
                    <a:pt x="313254" y="826702"/>
                  </a:lnTo>
                  <a:lnTo>
                    <a:pt x="311266" y="829085"/>
                  </a:lnTo>
                  <a:lnTo>
                    <a:pt x="309675" y="831865"/>
                  </a:lnTo>
                  <a:lnTo>
                    <a:pt x="308481" y="835043"/>
                  </a:lnTo>
                  <a:lnTo>
                    <a:pt x="306890" y="838617"/>
                  </a:lnTo>
                  <a:lnTo>
                    <a:pt x="306095" y="841795"/>
                  </a:lnTo>
                  <a:lnTo>
                    <a:pt x="305697" y="844972"/>
                  </a:lnTo>
                  <a:lnTo>
                    <a:pt x="259160" y="1279102"/>
                  </a:lnTo>
                  <a:lnTo>
                    <a:pt x="258762" y="1282280"/>
                  </a:lnTo>
                  <a:lnTo>
                    <a:pt x="259160" y="1285457"/>
                  </a:lnTo>
                  <a:lnTo>
                    <a:pt x="259557" y="1288635"/>
                  </a:lnTo>
                  <a:lnTo>
                    <a:pt x="260353" y="1291415"/>
                  </a:lnTo>
                  <a:lnTo>
                    <a:pt x="261944" y="1294196"/>
                  </a:lnTo>
                  <a:lnTo>
                    <a:pt x="263137" y="1296579"/>
                  </a:lnTo>
                  <a:lnTo>
                    <a:pt x="264728" y="1299756"/>
                  </a:lnTo>
                  <a:lnTo>
                    <a:pt x="266717" y="1301742"/>
                  </a:lnTo>
                  <a:lnTo>
                    <a:pt x="268706" y="1304125"/>
                  </a:lnTo>
                  <a:lnTo>
                    <a:pt x="271092" y="1305714"/>
                  </a:lnTo>
                  <a:lnTo>
                    <a:pt x="273479" y="1307303"/>
                  </a:lnTo>
                  <a:lnTo>
                    <a:pt x="276263" y="1308892"/>
                  </a:lnTo>
                  <a:lnTo>
                    <a:pt x="279047" y="1310083"/>
                  </a:lnTo>
                  <a:lnTo>
                    <a:pt x="281832" y="1310878"/>
                  </a:lnTo>
                  <a:lnTo>
                    <a:pt x="285014" y="1311275"/>
                  </a:lnTo>
                  <a:lnTo>
                    <a:pt x="288196" y="1311275"/>
                  </a:lnTo>
                  <a:lnTo>
                    <a:pt x="744024" y="1311275"/>
                  </a:lnTo>
                  <a:lnTo>
                    <a:pt x="747206" y="1311275"/>
                  </a:lnTo>
                  <a:lnTo>
                    <a:pt x="750388" y="1310878"/>
                  </a:lnTo>
                  <a:lnTo>
                    <a:pt x="753570" y="1310083"/>
                  </a:lnTo>
                  <a:lnTo>
                    <a:pt x="756752" y="1308892"/>
                  </a:lnTo>
                  <a:lnTo>
                    <a:pt x="759536" y="1307700"/>
                  </a:lnTo>
                  <a:lnTo>
                    <a:pt x="762320" y="1306111"/>
                  </a:lnTo>
                  <a:lnTo>
                    <a:pt x="764707" y="1304125"/>
                  </a:lnTo>
                  <a:lnTo>
                    <a:pt x="767093" y="1302139"/>
                  </a:lnTo>
                  <a:lnTo>
                    <a:pt x="769480" y="1299756"/>
                  </a:lnTo>
                  <a:lnTo>
                    <a:pt x="771469" y="1296976"/>
                  </a:lnTo>
                  <a:lnTo>
                    <a:pt x="773458" y="1294196"/>
                  </a:lnTo>
                  <a:lnTo>
                    <a:pt x="774651" y="1291415"/>
                  </a:lnTo>
                  <a:lnTo>
                    <a:pt x="775844" y="1288635"/>
                  </a:lnTo>
                  <a:lnTo>
                    <a:pt x="777037" y="1285457"/>
                  </a:lnTo>
                  <a:lnTo>
                    <a:pt x="777435" y="1282280"/>
                  </a:lnTo>
                  <a:lnTo>
                    <a:pt x="777833" y="1279102"/>
                  </a:lnTo>
                  <a:lnTo>
                    <a:pt x="796925" y="844972"/>
                  </a:lnTo>
                  <a:lnTo>
                    <a:pt x="796925" y="841795"/>
                  </a:lnTo>
                  <a:lnTo>
                    <a:pt x="796527" y="838617"/>
                  </a:lnTo>
                  <a:lnTo>
                    <a:pt x="795732" y="835440"/>
                  </a:lnTo>
                  <a:lnTo>
                    <a:pt x="794936" y="832262"/>
                  </a:lnTo>
                  <a:lnTo>
                    <a:pt x="793743" y="829482"/>
                  </a:lnTo>
                  <a:lnTo>
                    <a:pt x="792152" y="827099"/>
                  </a:lnTo>
                  <a:lnTo>
                    <a:pt x="790561" y="824318"/>
                  </a:lnTo>
                  <a:lnTo>
                    <a:pt x="788572" y="822333"/>
                  </a:lnTo>
                  <a:lnTo>
                    <a:pt x="786186" y="820347"/>
                  </a:lnTo>
                  <a:lnTo>
                    <a:pt x="783799" y="818361"/>
                  </a:lnTo>
                  <a:lnTo>
                    <a:pt x="781413" y="816772"/>
                  </a:lnTo>
                  <a:lnTo>
                    <a:pt x="778628" y="815183"/>
                  </a:lnTo>
                  <a:lnTo>
                    <a:pt x="775844" y="814389"/>
                  </a:lnTo>
                  <a:lnTo>
                    <a:pt x="772662" y="813594"/>
                  </a:lnTo>
                  <a:lnTo>
                    <a:pt x="769480" y="812800"/>
                  </a:lnTo>
                  <a:lnTo>
                    <a:pt x="765900" y="812800"/>
                  </a:lnTo>
                  <a:lnTo>
                    <a:pt x="341495" y="812800"/>
                  </a:lnTo>
                  <a:lnTo>
                    <a:pt x="337915" y="812800"/>
                  </a:lnTo>
                  <a:close/>
                  <a:moveTo>
                    <a:pt x="1542323" y="192087"/>
                  </a:moveTo>
                  <a:lnTo>
                    <a:pt x="1539140" y="192882"/>
                  </a:lnTo>
                  <a:lnTo>
                    <a:pt x="1535958" y="194074"/>
                  </a:lnTo>
                  <a:lnTo>
                    <a:pt x="1533173" y="194869"/>
                  </a:lnTo>
                  <a:lnTo>
                    <a:pt x="1530388" y="196459"/>
                  </a:lnTo>
                  <a:lnTo>
                    <a:pt x="1527603" y="198049"/>
                  </a:lnTo>
                  <a:lnTo>
                    <a:pt x="1525216" y="200037"/>
                  </a:lnTo>
                  <a:lnTo>
                    <a:pt x="1523227" y="202024"/>
                  </a:lnTo>
                  <a:lnTo>
                    <a:pt x="1521238" y="204012"/>
                  </a:lnTo>
                  <a:lnTo>
                    <a:pt x="1519249" y="206795"/>
                  </a:lnTo>
                  <a:lnTo>
                    <a:pt x="1518056" y="209180"/>
                  </a:lnTo>
                  <a:lnTo>
                    <a:pt x="1516464" y="211962"/>
                  </a:lnTo>
                  <a:lnTo>
                    <a:pt x="1515669" y="215142"/>
                  </a:lnTo>
                  <a:lnTo>
                    <a:pt x="1514873" y="217925"/>
                  </a:lnTo>
                  <a:lnTo>
                    <a:pt x="1514475" y="221105"/>
                  </a:lnTo>
                  <a:lnTo>
                    <a:pt x="1514475" y="224285"/>
                  </a:lnTo>
                  <a:lnTo>
                    <a:pt x="1530786" y="663525"/>
                  </a:lnTo>
                  <a:lnTo>
                    <a:pt x="1530786" y="666705"/>
                  </a:lnTo>
                  <a:lnTo>
                    <a:pt x="1531581" y="669885"/>
                  </a:lnTo>
                  <a:lnTo>
                    <a:pt x="1532377" y="673065"/>
                  </a:lnTo>
                  <a:lnTo>
                    <a:pt x="1533571" y="675847"/>
                  </a:lnTo>
                  <a:lnTo>
                    <a:pt x="1535162" y="678630"/>
                  </a:lnTo>
                  <a:lnTo>
                    <a:pt x="1536753" y="681412"/>
                  </a:lnTo>
                  <a:lnTo>
                    <a:pt x="1538742" y="683797"/>
                  </a:lnTo>
                  <a:lnTo>
                    <a:pt x="1540731" y="686182"/>
                  </a:lnTo>
                  <a:lnTo>
                    <a:pt x="1543118" y="688170"/>
                  </a:lnTo>
                  <a:lnTo>
                    <a:pt x="1545505" y="689760"/>
                  </a:lnTo>
                  <a:lnTo>
                    <a:pt x="1548688" y="691350"/>
                  </a:lnTo>
                  <a:lnTo>
                    <a:pt x="1551473" y="692940"/>
                  </a:lnTo>
                  <a:lnTo>
                    <a:pt x="1554655" y="693735"/>
                  </a:lnTo>
                  <a:lnTo>
                    <a:pt x="1557838" y="694530"/>
                  </a:lnTo>
                  <a:lnTo>
                    <a:pt x="1561020" y="695325"/>
                  </a:lnTo>
                  <a:lnTo>
                    <a:pt x="1564203" y="695325"/>
                  </a:lnTo>
                  <a:lnTo>
                    <a:pt x="1985099" y="695325"/>
                  </a:lnTo>
                  <a:lnTo>
                    <a:pt x="1988282" y="695325"/>
                  </a:lnTo>
                  <a:lnTo>
                    <a:pt x="1991464" y="694530"/>
                  </a:lnTo>
                  <a:lnTo>
                    <a:pt x="1994249" y="693735"/>
                  </a:lnTo>
                  <a:lnTo>
                    <a:pt x="1997034" y="692940"/>
                  </a:lnTo>
                  <a:lnTo>
                    <a:pt x="1999819" y="691350"/>
                  </a:lnTo>
                  <a:lnTo>
                    <a:pt x="2002206" y="689760"/>
                  </a:lnTo>
                  <a:lnTo>
                    <a:pt x="2004593" y="687772"/>
                  </a:lnTo>
                  <a:lnTo>
                    <a:pt x="2006582" y="685785"/>
                  </a:lnTo>
                  <a:lnTo>
                    <a:pt x="2008969" y="683400"/>
                  </a:lnTo>
                  <a:lnTo>
                    <a:pt x="2010560" y="681015"/>
                  </a:lnTo>
                  <a:lnTo>
                    <a:pt x="2011753" y="678630"/>
                  </a:lnTo>
                  <a:lnTo>
                    <a:pt x="2012947" y="675847"/>
                  </a:lnTo>
                  <a:lnTo>
                    <a:pt x="2013742" y="672667"/>
                  </a:lnTo>
                  <a:lnTo>
                    <a:pt x="2014140" y="669885"/>
                  </a:lnTo>
                  <a:lnTo>
                    <a:pt x="2014538" y="666705"/>
                  </a:lnTo>
                  <a:lnTo>
                    <a:pt x="2014140" y="663525"/>
                  </a:lnTo>
                  <a:lnTo>
                    <a:pt x="1970380" y="224285"/>
                  </a:lnTo>
                  <a:lnTo>
                    <a:pt x="1969982" y="221105"/>
                  </a:lnTo>
                  <a:lnTo>
                    <a:pt x="1969186" y="217925"/>
                  </a:lnTo>
                  <a:lnTo>
                    <a:pt x="1967993" y="214745"/>
                  </a:lnTo>
                  <a:lnTo>
                    <a:pt x="1966799" y="211565"/>
                  </a:lnTo>
                  <a:lnTo>
                    <a:pt x="1965208" y="208782"/>
                  </a:lnTo>
                  <a:lnTo>
                    <a:pt x="1963219" y="206397"/>
                  </a:lnTo>
                  <a:lnTo>
                    <a:pt x="1960832" y="204012"/>
                  </a:lnTo>
                  <a:lnTo>
                    <a:pt x="1958445" y="201627"/>
                  </a:lnTo>
                  <a:lnTo>
                    <a:pt x="1956058" y="199639"/>
                  </a:lnTo>
                  <a:lnTo>
                    <a:pt x="1953273" y="197652"/>
                  </a:lnTo>
                  <a:lnTo>
                    <a:pt x="1950489" y="196062"/>
                  </a:lnTo>
                  <a:lnTo>
                    <a:pt x="1947704" y="194869"/>
                  </a:lnTo>
                  <a:lnTo>
                    <a:pt x="1944521" y="193279"/>
                  </a:lnTo>
                  <a:lnTo>
                    <a:pt x="1941339" y="192882"/>
                  </a:lnTo>
                  <a:lnTo>
                    <a:pt x="1938156" y="192087"/>
                  </a:lnTo>
                  <a:lnTo>
                    <a:pt x="1934974" y="192087"/>
                  </a:lnTo>
                  <a:lnTo>
                    <a:pt x="1545505" y="192087"/>
                  </a:lnTo>
                  <a:lnTo>
                    <a:pt x="1542323" y="192087"/>
                  </a:lnTo>
                  <a:close/>
                  <a:moveTo>
                    <a:pt x="972494" y="192087"/>
                  </a:moveTo>
                  <a:lnTo>
                    <a:pt x="969309" y="192882"/>
                  </a:lnTo>
                  <a:lnTo>
                    <a:pt x="966521" y="194074"/>
                  </a:lnTo>
                  <a:lnTo>
                    <a:pt x="963336" y="194869"/>
                  </a:lnTo>
                  <a:lnTo>
                    <a:pt x="960548" y="196459"/>
                  </a:lnTo>
                  <a:lnTo>
                    <a:pt x="957761" y="198049"/>
                  </a:lnTo>
                  <a:lnTo>
                    <a:pt x="955372" y="199639"/>
                  </a:lnTo>
                  <a:lnTo>
                    <a:pt x="952983" y="201627"/>
                  </a:lnTo>
                  <a:lnTo>
                    <a:pt x="950593" y="204012"/>
                  </a:lnTo>
                  <a:lnTo>
                    <a:pt x="948603" y="206397"/>
                  </a:lnTo>
                  <a:lnTo>
                    <a:pt x="946612" y="209180"/>
                  </a:lnTo>
                  <a:lnTo>
                    <a:pt x="945417" y="211962"/>
                  </a:lnTo>
                  <a:lnTo>
                    <a:pt x="944222" y="214745"/>
                  </a:lnTo>
                  <a:lnTo>
                    <a:pt x="943426" y="217925"/>
                  </a:lnTo>
                  <a:lnTo>
                    <a:pt x="942630" y="221105"/>
                  </a:lnTo>
                  <a:lnTo>
                    <a:pt x="942231" y="224285"/>
                  </a:lnTo>
                  <a:lnTo>
                    <a:pt x="927100" y="663525"/>
                  </a:lnTo>
                  <a:lnTo>
                    <a:pt x="927100" y="666705"/>
                  </a:lnTo>
                  <a:lnTo>
                    <a:pt x="927498" y="669885"/>
                  </a:lnTo>
                  <a:lnTo>
                    <a:pt x="928295" y="672667"/>
                  </a:lnTo>
                  <a:lnTo>
                    <a:pt x="929489" y="675847"/>
                  </a:lnTo>
                  <a:lnTo>
                    <a:pt x="930684" y="678630"/>
                  </a:lnTo>
                  <a:lnTo>
                    <a:pt x="932277" y="681015"/>
                  </a:lnTo>
                  <a:lnTo>
                    <a:pt x="933869" y="683797"/>
                  </a:lnTo>
                  <a:lnTo>
                    <a:pt x="935860" y="685785"/>
                  </a:lnTo>
                  <a:lnTo>
                    <a:pt x="938249" y="688170"/>
                  </a:lnTo>
                  <a:lnTo>
                    <a:pt x="940639" y="689760"/>
                  </a:lnTo>
                  <a:lnTo>
                    <a:pt x="943028" y="691350"/>
                  </a:lnTo>
                  <a:lnTo>
                    <a:pt x="945815" y="692940"/>
                  </a:lnTo>
                  <a:lnTo>
                    <a:pt x="948603" y="693735"/>
                  </a:lnTo>
                  <a:lnTo>
                    <a:pt x="952186" y="694530"/>
                  </a:lnTo>
                  <a:lnTo>
                    <a:pt x="955372" y="695325"/>
                  </a:lnTo>
                  <a:lnTo>
                    <a:pt x="958557" y="695325"/>
                  </a:lnTo>
                  <a:lnTo>
                    <a:pt x="1375068" y="695325"/>
                  </a:lnTo>
                  <a:lnTo>
                    <a:pt x="1378652" y="695325"/>
                  </a:lnTo>
                  <a:lnTo>
                    <a:pt x="1381439" y="694530"/>
                  </a:lnTo>
                  <a:lnTo>
                    <a:pt x="1384624" y="693735"/>
                  </a:lnTo>
                  <a:lnTo>
                    <a:pt x="1387412" y="692940"/>
                  </a:lnTo>
                  <a:lnTo>
                    <a:pt x="1390199" y="691350"/>
                  </a:lnTo>
                  <a:lnTo>
                    <a:pt x="1392987" y="689760"/>
                  </a:lnTo>
                  <a:lnTo>
                    <a:pt x="1395376" y="688170"/>
                  </a:lnTo>
                  <a:lnTo>
                    <a:pt x="1397367" y="685785"/>
                  </a:lnTo>
                  <a:lnTo>
                    <a:pt x="1399358" y="683797"/>
                  </a:lnTo>
                  <a:lnTo>
                    <a:pt x="1401349" y="681015"/>
                  </a:lnTo>
                  <a:lnTo>
                    <a:pt x="1402941" y="678630"/>
                  </a:lnTo>
                  <a:lnTo>
                    <a:pt x="1404136" y="675847"/>
                  </a:lnTo>
                  <a:lnTo>
                    <a:pt x="1405331" y="672667"/>
                  </a:lnTo>
                  <a:lnTo>
                    <a:pt x="1405729" y="669885"/>
                  </a:lnTo>
                  <a:lnTo>
                    <a:pt x="1406127" y="666705"/>
                  </a:lnTo>
                  <a:lnTo>
                    <a:pt x="1406525" y="663525"/>
                  </a:lnTo>
                  <a:lnTo>
                    <a:pt x="1394181" y="224285"/>
                  </a:lnTo>
                  <a:lnTo>
                    <a:pt x="1394181" y="221105"/>
                  </a:lnTo>
                  <a:lnTo>
                    <a:pt x="1393385" y="217925"/>
                  </a:lnTo>
                  <a:lnTo>
                    <a:pt x="1392588" y="214745"/>
                  </a:lnTo>
                  <a:lnTo>
                    <a:pt x="1391394" y="211962"/>
                  </a:lnTo>
                  <a:lnTo>
                    <a:pt x="1390199" y="209180"/>
                  </a:lnTo>
                  <a:lnTo>
                    <a:pt x="1388606" y="206397"/>
                  </a:lnTo>
                  <a:lnTo>
                    <a:pt x="1386615" y="204012"/>
                  </a:lnTo>
                  <a:lnTo>
                    <a:pt x="1384226" y="201627"/>
                  </a:lnTo>
                  <a:lnTo>
                    <a:pt x="1382235" y="199639"/>
                  </a:lnTo>
                  <a:lnTo>
                    <a:pt x="1379448" y="198049"/>
                  </a:lnTo>
                  <a:lnTo>
                    <a:pt x="1377059" y="196459"/>
                  </a:lnTo>
                  <a:lnTo>
                    <a:pt x="1373873" y="194869"/>
                  </a:lnTo>
                  <a:lnTo>
                    <a:pt x="1371086" y="194074"/>
                  </a:lnTo>
                  <a:lnTo>
                    <a:pt x="1367900" y="192882"/>
                  </a:lnTo>
                  <a:lnTo>
                    <a:pt x="1364317" y="192087"/>
                  </a:lnTo>
                  <a:lnTo>
                    <a:pt x="1361131" y="192087"/>
                  </a:lnTo>
                  <a:lnTo>
                    <a:pt x="976078" y="192087"/>
                  </a:lnTo>
                  <a:lnTo>
                    <a:pt x="972494" y="192087"/>
                  </a:lnTo>
                  <a:close/>
                  <a:moveTo>
                    <a:pt x="400176" y="192087"/>
                  </a:moveTo>
                  <a:lnTo>
                    <a:pt x="396598" y="192882"/>
                  </a:lnTo>
                  <a:lnTo>
                    <a:pt x="393418" y="193279"/>
                  </a:lnTo>
                  <a:lnTo>
                    <a:pt x="390238" y="194869"/>
                  </a:lnTo>
                  <a:lnTo>
                    <a:pt x="387456" y="196062"/>
                  </a:lnTo>
                  <a:lnTo>
                    <a:pt x="384276" y="197652"/>
                  </a:lnTo>
                  <a:lnTo>
                    <a:pt x="381891" y="199639"/>
                  </a:lnTo>
                  <a:lnTo>
                    <a:pt x="379506" y="201627"/>
                  </a:lnTo>
                  <a:lnTo>
                    <a:pt x="377120" y="204012"/>
                  </a:lnTo>
                  <a:lnTo>
                    <a:pt x="375133" y="206397"/>
                  </a:lnTo>
                  <a:lnTo>
                    <a:pt x="373145" y="208782"/>
                  </a:lnTo>
                  <a:lnTo>
                    <a:pt x="371555" y="211565"/>
                  </a:lnTo>
                  <a:lnTo>
                    <a:pt x="370363" y="214745"/>
                  </a:lnTo>
                  <a:lnTo>
                    <a:pt x="369170" y="217925"/>
                  </a:lnTo>
                  <a:lnTo>
                    <a:pt x="368375" y="221105"/>
                  </a:lnTo>
                  <a:lnTo>
                    <a:pt x="367580" y="224285"/>
                  </a:lnTo>
                  <a:lnTo>
                    <a:pt x="320675" y="663525"/>
                  </a:lnTo>
                  <a:lnTo>
                    <a:pt x="320675" y="666705"/>
                  </a:lnTo>
                  <a:lnTo>
                    <a:pt x="320675" y="669885"/>
                  </a:lnTo>
                  <a:lnTo>
                    <a:pt x="321072" y="672667"/>
                  </a:lnTo>
                  <a:lnTo>
                    <a:pt x="321867" y="675847"/>
                  </a:lnTo>
                  <a:lnTo>
                    <a:pt x="323060" y="678232"/>
                  </a:lnTo>
                  <a:lnTo>
                    <a:pt x="324650" y="681015"/>
                  </a:lnTo>
                  <a:lnTo>
                    <a:pt x="326240" y="683400"/>
                  </a:lnTo>
                  <a:lnTo>
                    <a:pt x="327830" y="685785"/>
                  </a:lnTo>
                  <a:lnTo>
                    <a:pt x="329818" y="687772"/>
                  </a:lnTo>
                  <a:lnTo>
                    <a:pt x="332203" y="689760"/>
                  </a:lnTo>
                  <a:lnTo>
                    <a:pt x="334588" y="691350"/>
                  </a:lnTo>
                  <a:lnTo>
                    <a:pt x="337370" y="692940"/>
                  </a:lnTo>
                  <a:lnTo>
                    <a:pt x="340153" y="693735"/>
                  </a:lnTo>
                  <a:lnTo>
                    <a:pt x="342935" y="694530"/>
                  </a:lnTo>
                  <a:lnTo>
                    <a:pt x="346115" y="695325"/>
                  </a:lnTo>
                  <a:lnTo>
                    <a:pt x="349295" y="695325"/>
                  </a:lnTo>
                  <a:lnTo>
                    <a:pt x="769060" y="695325"/>
                  </a:lnTo>
                  <a:lnTo>
                    <a:pt x="772637" y="695325"/>
                  </a:lnTo>
                  <a:lnTo>
                    <a:pt x="775817" y="694530"/>
                  </a:lnTo>
                  <a:lnTo>
                    <a:pt x="778997" y="693735"/>
                  </a:lnTo>
                  <a:lnTo>
                    <a:pt x="781780" y="692940"/>
                  </a:lnTo>
                  <a:lnTo>
                    <a:pt x="784562" y="691350"/>
                  </a:lnTo>
                  <a:lnTo>
                    <a:pt x="787345" y="689760"/>
                  </a:lnTo>
                  <a:lnTo>
                    <a:pt x="789730" y="688170"/>
                  </a:lnTo>
                  <a:lnTo>
                    <a:pt x="792115" y="686182"/>
                  </a:lnTo>
                  <a:lnTo>
                    <a:pt x="794500" y="683797"/>
                  </a:lnTo>
                  <a:lnTo>
                    <a:pt x="796487" y="681412"/>
                  </a:lnTo>
                  <a:lnTo>
                    <a:pt x="798077" y="678630"/>
                  </a:lnTo>
                  <a:lnTo>
                    <a:pt x="799667" y="675847"/>
                  </a:lnTo>
                  <a:lnTo>
                    <a:pt x="800860" y="673065"/>
                  </a:lnTo>
                  <a:lnTo>
                    <a:pt x="801655" y="669885"/>
                  </a:lnTo>
                  <a:lnTo>
                    <a:pt x="802450" y="666705"/>
                  </a:lnTo>
                  <a:lnTo>
                    <a:pt x="802450" y="663525"/>
                  </a:lnTo>
                  <a:lnTo>
                    <a:pt x="822325" y="224285"/>
                  </a:lnTo>
                  <a:lnTo>
                    <a:pt x="822325" y="221105"/>
                  </a:lnTo>
                  <a:lnTo>
                    <a:pt x="821928" y="217925"/>
                  </a:lnTo>
                  <a:lnTo>
                    <a:pt x="821133" y="215142"/>
                  </a:lnTo>
                  <a:lnTo>
                    <a:pt x="820338" y="211962"/>
                  </a:lnTo>
                  <a:lnTo>
                    <a:pt x="819145" y="209180"/>
                  </a:lnTo>
                  <a:lnTo>
                    <a:pt x="817555" y="206795"/>
                  </a:lnTo>
                  <a:lnTo>
                    <a:pt x="815568" y="204410"/>
                  </a:lnTo>
                  <a:lnTo>
                    <a:pt x="813182" y="202024"/>
                  </a:lnTo>
                  <a:lnTo>
                    <a:pt x="811195" y="200037"/>
                  </a:lnTo>
                  <a:lnTo>
                    <a:pt x="808810" y="198049"/>
                  </a:lnTo>
                  <a:lnTo>
                    <a:pt x="806425" y="196459"/>
                  </a:lnTo>
                  <a:lnTo>
                    <a:pt x="803642" y="194869"/>
                  </a:lnTo>
                  <a:lnTo>
                    <a:pt x="800462" y="194074"/>
                  </a:lnTo>
                  <a:lnTo>
                    <a:pt x="797680" y="192882"/>
                  </a:lnTo>
                  <a:lnTo>
                    <a:pt x="794500" y="192087"/>
                  </a:lnTo>
                  <a:lnTo>
                    <a:pt x="791320" y="192087"/>
                  </a:lnTo>
                  <a:lnTo>
                    <a:pt x="403356" y="192087"/>
                  </a:lnTo>
                  <a:lnTo>
                    <a:pt x="400176" y="192087"/>
                  </a:lnTo>
                  <a:close/>
                  <a:moveTo>
                    <a:pt x="318636" y="0"/>
                  </a:moveTo>
                  <a:lnTo>
                    <a:pt x="2025702" y="0"/>
                  </a:lnTo>
                  <a:lnTo>
                    <a:pt x="2030861" y="397"/>
                  </a:lnTo>
                  <a:lnTo>
                    <a:pt x="2036416" y="794"/>
                  </a:lnTo>
                  <a:lnTo>
                    <a:pt x="2041574" y="1587"/>
                  </a:lnTo>
                  <a:lnTo>
                    <a:pt x="2046336" y="2381"/>
                  </a:lnTo>
                  <a:lnTo>
                    <a:pt x="2051495" y="3571"/>
                  </a:lnTo>
                  <a:lnTo>
                    <a:pt x="2057050" y="5159"/>
                  </a:lnTo>
                  <a:lnTo>
                    <a:pt x="2061812" y="7143"/>
                  </a:lnTo>
                  <a:lnTo>
                    <a:pt x="2066573" y="9127"/>
                  </a:lnTo>
                  <a:lnTo>
                    <a:pt x="2071335" y="11905"/>
                  </a:lnTo>
                  <a:lnTo>
                    <a:pt x="2076097" y="14285"/>
                  </a:lnTo>
                  <a:lnTo>
                    <a:pt x="2080462" y="17063"/>
                  </a:lnTo>
                  <a:lnTo>
                    <a:pt x="2085223" y="19841"/>
                  </a:lnTo>
                  <a:lnTo>
                    <a:pt x="2089191" y="23015"/>
                  </a:lnTo>
                  <a:lnTo>
                    <a:pt x="2093556" y="26587"/>
                  </a:lnTo>
                  <a:lnTo>
                    <a:pt x="2101889" y="33729"/>
                  </a:lnTo>
                  <a:lnTo>
                    <a:pt x="2109428" y="41666"/>
                  </a:lnTo>
                  <a:lnTo>
                    <a:pt x="2116174" y="50396"/>
                  </a:lnTo>
                  <a:lnTo>
                    <a:pt x="2122126" y="60316"/>
                  </a:lnTo>
                  <a:lnTo>
                    <a:pt x="2127285" y="70237"/>
                  </a:lnTo>
                  <a:lnTo>
                    <a:pt x="2129666" y="75395"/>
                  </a:lnTo>
                  <a:lnTo>
                    <a:pt x="2131650" y="80554"/>
                  </a:lnTo>
                  <a:lnTo>
                    <a:pt x="2133634" y="85712"/>
                  </a:lnTo>
                  <a:lnTo>
                    <a:pt x="2135618" y="91268"/>
                  </a:lnTo>
                  <a:lnTo>
                    <a:pt x="2136808" y="96823"/>
                  </a:lnTo>
                  <a:lnTo>
                    <a:pt x="2137999" y="103172"/>
                  </a:lnTo>
                  <a:lnTo>
                    <a:pt x="2139189" y="108728"/>
                  </a:lnTo>
                  <a:lnTo>
                    <a:pt x="2139983" y="114680"/>
                  </a:lnTo>
                  <a:lnTo>
                    <a:pt x="2329657" y="2011066"/>
                  </a:lnTo>
                  <a:lnTo>
                    <a:pt x="2330450" y="2017019"/>
                  </a:lnTo>
                  <a:lnTo>
                    <a:pt x="2330450" y="2022971"/>
                  </a:lnTo>
                  <a:lnTo>
                    <a:pt x="2330053" y="2028526"/>
                  </a:lnTo>
                  <a:lnTo>
                    <a:pt x="2329657" y="2034082"/>
                  </a:lnTo>
                  <a:lnTo>
                    <a:pt x="2328466" y="2040034"/>
                  </a:lnTo>
                  <a:lnTo>
                    <a:pt x="2327276" y="2045193"/>
                  </a:lnTo>
                  <a:lnTo>
                    <a:pt x="2325688" y="2050748"/>
                  </a:lnTo>
                  <a:lnTo>
                    <a:pt x="2324101" y="2055907"/>
                  </a:lnTo>
                  <a:lnTo>
                    <a:pt x="2322117" y="2060669"/>
                  </a:lnTo>
                  <a:lnTo>
                    <a:pt x="2319736" y="2065827"/>
                  </a:lnTo>
                  <a:lnTo>
                    <a:pt x="2317355" y="2070589"/>
                  </a:lnTo>
                  <a:lnTo>
                    <a:pt x="2314181" y="2074954"/>
                  </a:lnTo>
                  <a:lnTo>
                    <a:pt x="2311403" y="2079319"/>
                  </a:lnTo>
                  <a:lnTo>
                    <a:pt x="2307832" y="2084081"/>
                  </a:lnTo>
                  <a:lnTo>
                    <a:pt x="2304658" y="2088049"/>
                  </a:lnTo>
                  <a:lnTo>
                    <a:pt x="2300690" y="2092017"/>
                  </a:lnTo>
                  <a:lnTo>
                    <a:pt x="2296721" y="2095985"/>
                  </a:lnTo>
                  <a:lnTo>
                    <a:pt x="2292357" y="2099556"/>
                  </a:lnTo>
                  <a:lnTo>
                    <a:pt x="2287992" y="2102731"/>
                  </a:lnTo>
                  <a:lnTo>
                    <a:pt x="2283627" y="2105906"/>
                  </a:lnTo>
                  <a:lnTo>
                    <a:pt x="2278468" y="2109080"/>
                  </a:lnTo>
                  <a:lnTo>
                    <a:pt x="2273310" y="2111858"/>
                  </a:lnTo>
                  <a:lnTo>
                    <a:pt x="2268151" y="2114239"/>
                  </a:lnTo>
                  <a:lnTo>
                    <a:pt x="2262993" y="2116620"/>
                  </a:lnTo>
                  <a:lnTo>
                    <a:pt x="2257438" y="2118604"/>
                  </a:lnTo>
                  <a:lnTo>
                    <a:pt x="2251882" y="2120191"/>
                  </a:lnTo>
                  <a:lnTo>
                    <a:pt x="2245930" y="2121778"/>
                  </a:lnTo>
                  <a:lnTo>
                    <a:pt x="2239978" y="2122969"/>
                  </a:lnTo>
                  <a:lnTo>
                    <a:pt x="2233629" y="2124159"/>
                  </a:lnTo>
                  <a:lnTo>
                    <a:pt x="2227280" y="2124953"/>
                  </a:lnTo>
                  <a:lnTo>
                    <a:pt x="2220931" y="2125350"/>
                  </a:lnTo>
                  <a:lnTo>
                    <a:pt x="2214582" y="2125350"/>
                  </a:lnTo>
                  <a:lnTo>
                    <a:pt x="1317798" y="2125350"/>
                  </a:lnTo>
                  <a:lnTo>
                    <a:pt x="1317798" y="2433279"/>
                  </a:lnTo>
                  <a:lnTo>
                    <a:pt x="1737223" y="2433279"/>
                  </a:lnTo>
                  <a:lnTo>
                    <a:pt x="1742778" y="2433279"/>
                  </a:lnTo>
                  <a:lnTo>
                    <a:pt x="1747937" y="2433676"/>
                  </a:lnTo>
                  <a:lnTo>
                    <a:pt x="1753492" y="2434470"/>
                  </a:lnTo>
                  <a:lnTo>
                    <a:pt x="1758651" y="2435263"/>
                  </a:lnTo>
                  <a:lnTo>
                    <a:pt x="1763809" y="2436454"/>
                  </a:lnTo>
                  <a:lnTo>
                    <a:pt x="1768968" y="2438041"/>
                  </a:lnTo>
                  <a:lnTo>
                    <a:pt x="1773729" y="2439628"/>
                  </a:lnTo>
                  <a:lnTo>
                    <a:pt x="1778888" y="2441612"/>
                  </a:lnTo>
                  <a:lnTo>
                    <a:pt x="1783650" y="2443596"/>
                  </a:lnTo>
                  <a:lnTo>
                    <a:pt x="1788411" y="2445977"/>
                  </a:lnTo>
                  <a:lnTo>
                    <a:pt x="1792776" y="2448755"/>
                  </a:lnTo>
                  <a:lnTo>
                    <a:pt x="1797141" y="2451930"/>
                  </a:lnTo>
                  <a:lnTo>
                    <a:pt x="1801109" y="2454707"/>
                  </a:lnTo>
                  <a:lnTo>
                    <a:pt x="1805474" y="2457882"/>
                  </a:lnTo>
                  <a:lnTo>
                    <a:pt x="1809045" y="2461056"/>
                  </a:lnTo>
                  <a:lnTo>
                    <a:pt x="1813013" y="2464628"/>
                  </a:lnTo>
                  <a:lnTo>
                    <a:pt x="1816585" y="2468596"/>
                  </a:lnTo>
                  <a:lnTo>
                    <a:pt x="1819759" y="2472167"/>
                  </a:lnTo>
                  <a:lnTo>
                    <a:pt x="1822933" y="2476135"/>
                  </a:lnTo>
                  <a:lnTo>
                    <a:pt x="1826108" y="2480500"/>
                  </a:lnTo>
                  <a:lnTo>
                    <a:pt x="1828886" y="2484865"/>
                  </a:lnTo>
                  <a:lnTo>
                    <a:pt x="1831663" y="2489230"/>
                  </a:lnTo>
                  <a:lnTo>
                    <a:pt x="1834044" y="2493992"/>
                  </a:lnTo>
                  <a:lnTo>
                    <a:pt x="1836028" y="2499151"/>
                  </a:lnTo>
                  <a:lnTo>
                    <a:pt x="1838012" y="2503913"/>
                  </a:lnTo>
                  <a:lnTo>
                    <a:pt x="1839599" y="2508674"/>
                  </a:lnTo>
                  <a:lnTo>
                    <a:pt x="1841187" y="2513833"/>
                  </a:lnTo>
                  <a:lnTo>
                    <a:pt x="1842377" y="2518992"/>
                  </a:lnTo>
                  <a:lnTo>
                    <a:pt x="1843171" y="2524150"/>
                  </a:lnTo>
                  <a:lnTo>
                    <a:pt x="1843964" y="2529309"/>
                  </a:lnTo>
                  <a:lnTo>
                    <a:pt x="1844361" y="2534864"/>
                  </a:lnTo>
                  <a:lnTo>
                    <a:pt x="1844361" y="2540420"/>
                  </a:lnTo>
                  <a:lnTo>
                    <a:pt x="1844361" y="2583276"/>
                  </a:lnTo>
                  <a:lnTo>
                    <a:pt x="1844361" y="2589228"/>
                  </a:lnTo>
                  <a:lnTo>
                    <a:pt x="1843964" y="2594784"/>
                  </a:lnTo>
                  <a:lnTo>
                    <a:pt x="1843171" y="2599942"/>
                  </a:lnTo>
                  <a:lnTo>
                    <a:pt x="1842377" y="2605101"/>
                  </a:lnTo>
                  <a:lnTo>
                    <a:pt x="1841187" y="2610259"/>
                  </a:lnTo>
                  <a:lnTo>
                    <a:pt x="1839599" y="2615418"/>
                  </a:lnTo>
                  <a:lnTo>
                    <a:pt x="1838012" y="2620180"/>
                  </a:lnTo>
                  <a:lnTo>
                    <a:pt x="1836028" y="2625338"/>
                  </a:lnTo>
                  <a:lnTo>
                    <a:pt x="1834044" y="2629703"/>
                  </a:lnTo>
                  <a:lnTo>
                    <a:pt x="1831663" y="2634862"/>
                  </a:lnTo>
                  <a:lnTo>
                    <a:pt x="1828886" y="2639227"/>
                  </a:lnTo>
                  <a:lnTo>
                    <a:pt x="1826108" y="2643592"/>
                  </a:lnTo>
                  <a:lnTo>
                    <a:pt x="1822933" y="2647957"/>
                  </a:lnTo>
                  <a:lnTo>
                    <a:pt x="1819759" y="2651925"/>
                  </a:lnTo>
                  <a:lnTo>
                    <a:pt x="1816585" y="2655893"/>
                  </a:lnTo>
                  <a:lnTo>
                    <a:pt x="1813013" y="2659465"/>
                  </a:lnTo>
                  <a:lnTo>
                    <a:pt x="1809045" y="2663036"/>
                  </a:lnTo>
                  <a:lnTo>
                    <a:pt x="1805474" y="2666210"/>
                  </a:lnTo>
                  <a:lnTo>
                    <a:pt x="1801109" y="2669385"/>
                  </a:lnTo>
                  <a:lnTo>
                    <a:pt x="1797141" y="2672560"/>
                  </a:lnTo>
                  <a:lnTo>
                    <a:pt x="1792776" y="2675337"/>
                  </a:lnTo>
                  <a:lnTo>
                    <a:pt x="1788411" y="2677718"/>
                  </a:lnTo>
                  <a:lnTo>
                    <a:pt x="1783650" y="2680496"/>
                  </a:lnTo>
                  <a:lnTo>
                    <a:pt x="1778888" y="2682480"/>
                  </a:lnTo>
                  <a:lnTo>
                    <a:pt x="1773729" y="2684464"/>
                  </a:lnTo>
                  <a:lnTo>
                    <a:pt x="1768968" y="2686051"/>
                  </a:lnTo>
                  <a:lnTo>
                    <a:pt x="1763809" y="2687639"/>
                  </a:lnTo>
                  <a:lnTo>
                    <a:pt x="1758651" y="2688829"/>
                  </a:lnTo>
                  <a:lnTo>
                    <a:pt x="1753492" y="2689623"/>
                  </a:lnTo>
                  <a:lnTo>
                    <a:pt x="1747937" y="2690416"/>
                  </a:lnTo>
                  <a:lnTo>
                    <a:pt x="1742778" y="2690813"/>
                  </a:lnTo>
                  <a:lnTo>
                    <a:pt x="1737223" y="2690813"/>
                  </a:lnTo>
                  <a:lnTo>
                    <a:pt x="596798" y="2690813"/>
                  </a:lnTo>
                  <a:lnTo>
                    <a:pt x="591640" y="2690813"/>
                  </a:lnTo>
                  <a:lnTo>
                    <a:pt x="586085" y="2690416"/>
                  </a:lnTo>
                  <a:lnTo>
                    <a:pt x="580133" y="2689623"/>
                  </a:lnTo>
                  <a:lnTo>
                    <a:pt x="574974" y="2688829"/>
                  </a:lnTo>
                  <a:lnTo>
                    <a:pt x="569816" y="2687639"/>
                  </a:lnTo>
                  <a:lnTo>
                    <a:pt x="565054" y="2686051"/>
                  </a:lnTo>
                  <a:lnTo>
                    <a:pt x="559895" y="2684464"/>
                  </a:lnTo>
                  <a:lnTo>
                    <a:pt x="555134" y="2682480"/>
                  </a:lnTo>
                  <a:lnTo>
                    <a:pt x="550372" y="2680496"/>
                  </a:lnTo>
                  <a:lnTo>
                    <a:pt x="545610" y="2677718"/>
                  </a:lnTo>
                  <a:lnTo>
                    <a:pt x="541245" y="2675337"/>
                  </a:lnTo>
                  <a:lnTo>
                    <a:pt x="536484" y="2672560"/>
                  </a:lnTo>
                  <a:lnTo>
                    <a:pt x="532516" y="2669385"/>
                  </a:lnTo>
                  <a:lnTo>
                    <a:pt x="528548" y="2666210"/>
                  </a:lnTo>
                  <a:lnTo>
                    <a:pt x="524580" y="2663036"/>
                  </a:lnTo>
                  <a:lnTo>
                    <a:pt x="521008" y="2659465"/>
                  </a:lnTo>
                  <a:lnTo>
                    <a:pt x="517437" y="2655893"/>
                  </a:lnTo>
                  <a:lnTo>
                    <a:pt x="513866" y="2651925"/>
                  </a:lnTo>
                  <a:lnTo>
                    <a:pt x="510691" y="2647957"/>
                  </a:lnTo>
                  <a:lnTo>
                    <a:pt x="507914" y="2643592"/>
                  </a:lnTo>
                  <a:lnTo>
                    <a:pt x="505136" y="2639227"/>
                  </a:lnTo>
                  <a:lnTo>
                    <a:pt x="502358" y="2634862"/>
                  </a:lnTo>
                  <a:lnTo>
                    <a:pt x="500374" y="2629703"/>
                  </a:lnTo>
                  <a:lnTo>
                    <a:pt x="497993" y="2625338"/>
                  </a:lnTo>
                  <a:lnTo>
                    <a:pt x="496009" y="2620180"/>
                  </a:lnTo>
                  <a:lnTo>
                    <a:pt x="494422" y="2615418"/>
                  </a:lnTo>
                  <a:lnTo>
                    <a:pt x="493232" y="2610259"/>
                  </a:lnTo>
                  <a:lnTo>
                    <a:pt x="492041" y="2605101"/>
                  </a:lnTo>
                  <a:lnTo>
                    <a:pt x="490454" y="2599942"/>
                  </a:lnTo>
                  <a:lnTo>
                    <a:pt x="490057" y="2594784"/>
                  </a:lnTo>
                  <a:lnTo>
                    <a:pt x="489264" y="2589228"/>
                  </a:lnTo>
                  <a:lnTo>
                    <a:pt x="489264" y="2583276"/>
                  </a:lnTo>
                  <a:lnTo>
                    <a:pt x="489264" y="2540420"/>
                  </a:lnTo>
                  <a:lnTo>
                    <a:pt x="489264" y="2534864"/>
                  </a:lnTo>
                  <a:lnTo>
                    <a:pt x="490057" y="2529309"/>
                  </a:lnTo>
                  <a:lnTo>
                    <a:pt x="490454" y="2524150"/>
                  </a:lnTo>
                  <a:lnTo>
                    <a:pt x="492041" y="2518992"/>
                  </a:lnTo>
                  <a:lnTo>
                    <a:pt x="493232" y="2513833"/>
                  </a:lnTo>
                  <a:lnTo>
                    <a:pt x="494422" y="2508674"/>
                  </a:lnTo>
                  <a:lnTo>
                    <a:pt x="496009" y="2503913"/>
                  </a:lnTo>
                  <a:lnTo>
                    <a:pt x="497993" y="2499151"/>
                  </a:lnTo>
                  <a:lnTo>
                    <a:pt x="500374" y="2493992"/>
                  </a:lnTo>
                  <a:lnTo>
                    <a:pt x="502358" y="2489230"/>
                  </a:lnTo>
                  <a:lnTo>
                    <a:pt x="505136" y="2484865"/>
                  </a:lnTo>
                  <a:lnTo>
                    <a:pt x="507914" y="2480500"/>
                  </a:lnTo>
                  <a:lnTo>
                    <a:pt x="510691" y="2476135"/>
                  </a:lnTo>
                  <a:lnTo>
                    <a:pt x="513866" y="2472167"/>
                  </a:lnTo>
                  <a:lnTo>
                    <a:pt x="517437" y="2468596"/>
                  </a:lnTo>
                  <a:lnTo>
                    <a:pt x="521008" y="2464628"/>
                  </a:lnTo>
                  <a:lnTo>
                    <a:pt x="524580" y="2461056"/>
                  </a:lnTo>
                  <a:lnTo>
                    <a:pt x="528548" y="2457882"/>
                  </a:lnTo>
                  <a:lnTo>
                    <a:pt x="532516" y="2454707"/>
                  </a:lnTo>
                  <a:lnTo>
                    <a:pt x="536484" y="2451930"/>
                  </a:lnTo>
                  <a:lnTo>
                    <a:pt x="541245" y="2448755"/>
                  </a:lnTo>
                  <a:lnTo>
                    <a:pt x="545610" y="2445977"/>
                  </a:lnTo>
                  <a:lnTo>
                    <a:pt x="550372" y="2443596"/>
                  </a:lnTo>
                  <a:lnTo>
                    <a:pt x="555134" y="2441612"/>
                  </a:lnTo>
                  <a:lnTo>
                    <a:pt x="559895" y="2439628"/>
                  </a:lnTo>
                  <a:lnTo>
                    <a:pt x="565054" y="2438041"/>
                  </a:lnTo>
                  <a:lnTo>
                    <a:pt x="569816" y="2436454"/>
                  </a:lnTo>
                  <a:lnTo>
                    <a:pt x="574974" y="2435263"/>
                  </a:lnTo>
                  <a:lnTo>
                    <a:pt x="580133" y="2434470"/>
                  </a:lnTo>
                  <a:lnTo>
                    <a:pt x="586085" y="2433676"/>
                  </a:lnTo>
                  <a:lnTo>
                    <a:pt x="591640" y="2433279"/>
                  </a:lnTo>
                  <a:lnTo>
                    <a:pt x="596798" y="2433279"/>
                  </a:lnTo>
                  <a:lnTo>
                    <a:pt x="1015827" y="2433279"/>
                  </a:lnTo>
                  <a:lnTo>
                    <a:pt x="1015827" y="2125350"/>
                  </a:lnTo>
                  <a:lnTo>
                    <a:pt x="114281" y="2125350"/>
                  </a:lnTo>
                  <a:lnTo>
                    <a:pt x="107932" y="2125350"/>
                  </a:lnTo>
                  <a:lnTo>
                    <a:pt x="101583" y="2124953"/>
                  </a:lnTo>
                  <a:lnTo>
                    <a:pt x="95631" y="2124159"/>
                  </a:lnTo>
                  <a:lnTo>
                    <a:pt x="89282" y="2122969"/>
                  </a:lnTo>
                  <a:lnTo>
                    <a:pt x="83330" y="2121778"/>
                  </a:lnTo>
                  <a:lnTo>
                    <a:pt x="77378" y="2120191"/>
                  </a:lnTo>
                  <a:lnTo>
                    <a:pt x="71822" y="2118604"/>
                  </a:lnTo>
                  <a:lnTo>
                    <a:pt x="66267" y="2116620"/>
                  </a:lnTo>
                  <a:lnTo>
                    <a:pt x="60712" y="2114239"/>
                  </a:lnTo>
                  <a:lnTo>
                    <a:pt x="55950" y="2111858"/>
                  </a:lnTo>
                  <a:lnTo>
                    <a:pt x="50791" y="2109080"/>
                  </a:lnTo>
                  <a:lnTo>
                    <a:pt x="46030" y="2105906"/>
                  </a:lnTo>
                  <a:lnTo>
                    <a:pt x="41268" y="2102731"/>
                  </a:lnTo>
                  <a:lnTo>
                    <a:pt x="36903" y="2099556"/>
                  </a:lnTo>
                  <a:lnTo>
                    <a:pt x="32935" y="2095985"/>
                  </a:lnTo>
                  <a:lnTo>
                    <a:pt x="28570" y="2092017"/>
                  </a:lnTo>
                  <a:lnTo>
                    <a:pt x="24999" y="2088049"/>
                  </a:lnTo>
                  <a:lnTo>
                    <a:pt x="21428" y="2084081"/>
                  </a:lnTo>
                  <a:lnTo>
                    <a:pt x="17856" y="2079319"/>
                  </a:lnTo>
                  <a:lnTo>
                    <a:pt x="15079" y="2074954"/>
                  </a:lnTo>
                  <a:lnTo>
                    <a:pt x="12301" y="2070589"/>
                  </a:lnTo>
                  <a:lnTo>
                    <a:pt x="9920" y="2065827"/>
                  </a:lnTo>
                  <a:lnTo>
                    <a:pt x="7539" y="2060669"/>
                  </a:lnTo>
                  <a:lnTo>
                    <a:pt x="5555" y="2055907"/>
                  </a:lnTo>
                  <a:lnTo>
                    <a:pt x="3968" y="2050748"/>
                  </a:lnTo>
                  <a:lnTo>
                    <a:pt x="2381" y="2045193"/>
                  </a:lnTo>
                  <a:lnTo>
                    <a:pt x="1191" y="2040034"/>
                  </a:lnTo>
                  <a:lnTo>
                    <a:pt x="397" y="2034082"/>
                  </a:lnTo>
                  <a:lnTo>
                    <a:pt x="0" y="2028526"/>
                  </a:lnTo>
                  <a:lnTo>
                    <a:pt x="0" y="2022971"/>
                  </a:lnTo>
                  <a:lnTo>
                    <a:pt x="0" y="2017019"/>
                  </a:lnTo>
                  <a:lnTo>
                    <a:pt x="397" y="2011066"/>
                  </a:lnTo>
                  <a:lnTo>
                    <a:pt x="203562" y="114680"/>
                  </a:lnTo>
                  <a:lnTo>
                    <a:pt x="204356" y="108728"/>
                  </a:lnTo>
                  <a:lnTo>
                    <a:pt x="205150" y="103172"/>
                  </a:lnTo>
                  <a:lnTo>
                    <a:pt x="206340" y="96823"/>
                  </a:lnTo>
                  <a:lnTo>
                    <a:pt x="207927" y="91268"/>
                  </a:lnTo>
                  <a:lnTo>
                    <a:pt x="209514" y="85712"/>
                  </a:lnTo>
                  <a:lnTo>
                    <a:pt x="211498" y="80554"/>
                  </a:lnTo>
                  <a:lnTo>
                    <a:pt x="213879" y="75395"/>
                  </a:lnTo>
                  <a:lnTo>
                    <a:pt x="216657" y="70237"/>
                  </a:lnTo>
                  <a:lnTo>
                    <a:pt x="221815" y="60316"/>
                  </a:lnTo>
                  <a:lnTo>
                    <a:pt x="228164" y="50396"/>
                  </a:lnTo>
                  <a:lnTo>
                    <a:pt x="234910" y="41666"/>
                  </a:lnTo>
                  <a:lnTo>
                    <a:pt x="242449" y="33729"/>
                  </a:lnTo>
                  <a:lnTo>
                    <a:pt x="250386" y="26587"/>
                  </a:lnTo>
                  <a:lnTo>
                    <a:pt x="254354" y="23015"/>
                  </a:lnTo>
                  <a:lnTo>
                    <a:pt x="258719" y="19841"/>
                  </a:lnTo>
                  <a:lnTo>
                    <a:pt x="263877" y="17063"/>
                  </a:lnTo>
                  <a:lnTo>
                    <a:pt x="268242" y="14285"/>
                  </a:lnTo>
                  <a:lnTo>
                    <a:pt x="273004" y="11905"/>
                  </a:lnTo>
                  <a:lnTo>
                    <a:pt x="277765" y="9127"/>
                  </a:lnTo>
                  <a:lnTo>
                    <a:pt x="282527" y="7143"/>
                  </a:lnTo>
                  <a:lnTo>
                    <a:pt x="287289" y="5159"/>
                  </a:lnTo>
                  <a:lnTo>
                    <a:pt x="292447" y="3571"/>
                  </a:lnTo>
                  <a:lnTo>
                    <a:pt x="297606" y="2381"/>
                  </a:lnTo>
                  <a:lnTo>
                    <a:pt x="302764" y="1587"/>
                  </a:lnTo>
                  <a:lnTo>
                    <a:pt x="307923" y="794"/>
                  </a:lnTo>
                  <a:lnTo>
                    <a:pt x="313478" y="397"/>
                  </a:lnTo>
                  <a:lnTo>
                    <a:pt x="318636" y="0"/>
                  </a:lnTo>
                  <a:close/>
                </a:path>
              </a:pathLst>
            </a:custGeom>
            <a:solidFill>
              <a:srgbClr val="00B0F0"/>
            </a:solid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20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5" name="乘号 14">
              <a:extLst>
                <a:ext uri="{FF2B5EF4-FFF2-40B4-BE49-F238E27FC236}">
                  <a16:creationId xmlns:a16="http://schemas.microsoft.com/office/drawing/2014/main" id="{9F8772C0-87F0-4E22-A9D0-4FD49CA1DEFB}"/>
                </a:ext>
              </a:extLst>
            </p:cNvPr>
            <p:cNvSpPr/>
            <p:nvPr/>
          </p:nvSpPr>
          <p:spPr>
            <a:xfrm>
              <a:off x="1006254" y="3045450"/>
              <a:ext cx="691440" cy="677418"/>
            </a:xfrm>
            <a:prstGeom prst="mathMultiply">
              <a:avLst>
                <a:gd name="adj1" fmla="val 944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6" name="矩形 15">
              <a:extLst>
                <a:ext uri="{FF2B5EF4-FFF2-40B4-BE49-F238E27FC236}">
                  <a16:creationId xmlns:a16="http://schemas.microsoft.com/office/drawing/2014/main" id="{0C13E0BC-0439-4315-A019-BE76DBFC6603}"/>
                </a:ext>
              </a:extLst>
            </p:cNvPr>
            <p:cNvSpPr/>
            <p:nvPr/>
          </p:nvSpPr>
          <p:spPr>
            <a:xfrm>
              <a:off x="403613" y="1360120"/>
              <a:ext cx="4387583" cy="12865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7" name="矩形 16">
              <a:extLst>
                <a:ext uri="{FF2B5EF4-FFF2-40B4-BE49-F238E27FC236}">
                  <a16:creationId xmlns:a16="http://schemas.microsoft.com/office/drawing/2014/main" id="{206CD307-E9BF-47C0-81E1-899A6969584C}"/>
                </a:ext>
              </a:extLst>
            </p:cNvPr>
            <p:cNvSpPr/>
            <p:nvPr/>
          </p:nvSpPr>
          <p:spPr>
            <a:xfrm>
              <a:off x="403613" y="2649554"/>
              <a:ext cx="4387583" cy="12865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8" name="矩形 17">
              <a:extLst>
                <a:ext uri="{FF2B5EF4-FFF2-40B4-BE49-F238E27FC236}">
                  <a16:creationId xmlns:a16="http://schemas.microsoft.com/office/drawing/2014/main" id="{224EABEA-E39D-4E94-9EA9-B4D6D31196A5}"/>
                </a:ext>
              </a:extLst>
            </p:cNvPr>
            <p:cNvSpPr/>
            <p:nvPr/>
          </p:nvSpPr>
          <p:spPr>
            <a:xfrm>
              <a:off x="403613" y="3932949"/>
              <a:ext cx="4387583" cy="12865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9" name="矩形 18">
              <a:extLst>
                <a:ext uri="{FF2B5EF4-FFF2-40B4-BE49-F238E27FC236}">
                  <a16:creationId xmlns:a16="http://schemas.microsoft.com/office/drawing/2014/main" id="{82854E45-E0C8-4FF7-A42C-52C51D39170D}"/>
                </a:ext>
              </a:extLst>
            </p:cNvPr>
            <p:cNvSpPr/>
            <p:nvPr/>
          </p:nvSpPr>
          <p:spPr>
            <a:xfrm>
              <a:off x="403613" y="5221922"/>
              <a:ext cx="4387583" cy="12865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0" name="矩形 19">
              <a:extLst>
                <a:ext uri="{FF2B5EF4-FFF2-40B4-BE49-F238E27FC236}">
                  <a16:creationId xmlns:a16="http://schemas.microsoft.com/office/drawing/2014/main" id="{489C52E7-2F84-4BD8-95E1-4EB32556AF47}"/>
                </a:ext>
              </a:extLst>
            </p:cNvPr>
            <p:cNvSpPr/>
            <p:nvPr/>
          </p:nvSpPr>
          <p:spPr>
            <a:xfrm>
              <a:off x="1834385" y="1629748"/>
              <a:ext cx="2836698" cy="6582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altLang="zh-CN" sz="12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rainy </a:t>
              </a:r>
              <a:r>
                <a:rPr lang="en-US" altLang="zh-CN" sz="12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days, the battery cannot be effectively </a:t>
              </a:r>
              <a:r>
                <a:rPr lang="en-US" altLang="zh-CN" sz="12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charged</a:t>
              </a:r>
              <a:endParaRPr lang="en-US" altLang="zh-CN" sz="12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1" name="矩形 20">
              <a:extLst>
                <a:ext uri="{FF2B5EF4-FFF2-40B4-BE49-F238E27FC236}">
                  <a16:creationId xmlns:a16="http://schemas.microsoft.com/office/drawing/2014/main" id="{A0B6DFFB-9AB3-430F-82D5-320665D35CA2}"/>
                </a:ext>
              </a:extLst>
            </p:cNvPr>
            <p:cNvSpPr/>
            <p:nvPr/>
          </p:nvSpPr>
          <p:spPr>
            <a:xfrm>
              <a:off x="1871295" y="2793522"/>
              <a:ext cx="2836698" cy="6582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altLang="zh-CN" sz="12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PV array in fault situation, battery cannot be effectively charged</a:t>
              </a:r>
              <a:endParaRPr lang="en-US" altLang="zh-CN" sz="12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8C958EC9-6CC6-461F-8D96-8A8C9E491C61}"/>
                </a:ext>
              </a:extLst>
            </p:cNvPr>
            <p:cNvSpPr/>
            <p:nvPr/>
          </p:nvSpPr>
          <p:spPr>
            <a:xfrm>
              <a:off x="1854474" y="4201213"/>
              <a:ext cx="2836698" cy="94031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altLang="zh-CN" sz="12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Improper use may cause the battery to be over-discharged and depleted.</a:t>
              </a:r>
            </a:p>
          </p:txBody>
        </p:sp>
        <p:sp>
          <p:nvSpPr>
            <p:cNvPr id="23" name="矩形 22">
              <a:extLst>
                <a:ext uri="{FF2B5EF4-FFF2-40B4-BE49-F238E27FC236}">
                  <a16:creationId xmlns:a16="http://schemas.microsoft.com/office/drawing/2014/main" id="{02C64105-2204-487D-BA66-1AE69C170B70}"/>
                </a:ext>
              </a:extLst>
            </p:cNvPr>
            <p:cNvSpPr/>
            <p:nvPr/>
          </p:nvSpPr>
          <p:spPr>
            <a:xfrm>
              <a:off x="1854474" y="5536085"/>
              <a:ext cx="2836698" cy="6582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altLang="zh-CN" sz="12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When the system turned off in a long time, battery discharged</a:t>
              </a:r>
              <a:endParaRPr lang="en-US" altLang="zh-CN" sz="12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4" name="KSO_Shape">
              <a:extLst>
                <a:ext uri="{FF2B5EF4-FFF2-40B4-BE49-F238E27FC236}">
                  <a16:creationId xmlns:a16="http://schemas.microsoft.com/office/drawing/2014/main" id="{6FD6D669-873D-4454-9E17-694899901A5F}"/>
                </a:ext>
              </a:extLst>
            </p:cNvPr>
            <p:cNvSpPr>
              <a:spLocks/>
            </p:cNvSpPr>
            <p:nvPr/>
          </p:nvSpPr>
          <p:spPr bwMode="auto">
            <a:xfrm>
              <a:off x="831923" y="4230556"/>
              <a:ext cx="687659" cy="734310"/>
            </a:xfrm>
            <a:custGeom>
              <a:avLst/>
              <a:gdLst>
                <a:gd name="T0" fmla="*/ 673252 w 589"/>
                <a:gd name="T1" fmla="*/ 585892 h 590"/>
                <a:gd name="T2" fmla="*/ 673252 w 589"/>
                <a:gd name="T3" fmla="*/ 1168732 h 590"/>
                <a:gd name="T4" fmla="*/ 673252 w 589"/>
                <a:gd name="T5" fmla="*/ 585892 h 590"/>
                <a:gd name="T6" fmla="*/ 673252 w 589"/>
                <a:gd name="T7" fmla="*/ 1080238 h 590"/>
                <a:gd name="T8" fmla="*/ 673252 w 589"/>
                <a:gd name="T9" fmla="*/ 720159 h 590"/>
                <a:gd name="T10" fmla="*/ 673252 w 589"/>
                <a:gd name="T11" fmla="*/ 1080238 h 590"/>
                <a:gd name="T12" fmla="*/ 1314443 w 589"/>
                <a:gd name="T13" fmla="*/ 1080238 h 590"/>
                <a:gd name="T14" fmla="*/ 1211395 w 589"/>
                <a:gd name="T15" fmla="*/ 900199 h 590"/>
                <a:gd name="T16" fmla="*/ 1314443 w 589"/>
                <a:gd name="T17" fmla="*/ 674386 h 590"/>
                <a:gd name="T18" fmla="*/ 1245744 w 589"/>
                <a:gd name="T19" fmla="*/ 317358 h 590"/>
                <a:gd name="T20" fmla="*/ 1009877 w 589"/>
                <a:gd name="T21" fmla="*/ 360079 h 590"/>
                <a:gd name="T22" fmla="*/ 840419 w 589"/>
                <a:gd name="T23" fmla="*/ 91546 h 590"/>
                <a:gd name="T24" fmla="*/ 572493 w 589"/>
                <a:gd name="T25" fmla="*/ 0 h 590"/>
                <a:gd name="T26" fmla="*/ 503794 w 589"/>
                <a:gd name="T27" fmla="*/ 225813 h 590"/>
                <a:gd name="T28" fmla="*/ 235867 w 589"/>
                <a:gd name="T29" fmla="*/ 271585 h 590"/>
                <a:gd name="T30" fmla="*/ 0 w 589"/>
                <a:gd name="T31" fmla="*/ 497398 h 590"/>
                <a:gd name="T32" fmla="*/ 132818 w 589"/>
                <a:gd name="T33" fmla="*/ 765932 h 590"/>
                <a:gd name="T34" fmla="*/ 132818 w 589"/>
                <a:gd name="T35" fmla="*/ 1034465 h 590"/>
                <a:gd name="T36" fmla="*/ 0 w 589"/>
                <a:gd name="T37" fmla="*/ 1260278 h 590"/>
                <a:gd name="T38" fmla="*/ 235867 w 589"/>
                <a:gd name="T39" fmla="*/ 1528812 h 590"/>
                <a:gd name="T40" fmla="*/ 503794 w 589"/>
                <a:gd name="T41" fmla="*/ 1574584 h 590"/>
                <a:gd name="T42" fmla="*/ 572493 w 589"/>
                <a:gd name="T43" fmla="*/ 1797345 h 590"/>
                <a:gd name="T44" fmla="*/ 840419 w 589"/>
                <a:gd name="T45" fmla="*/ 1663079 h 590"/>
                <a:gd name="T46" fmla="*/ 1009877 w 589"/>
                <a:gd name="T47" fmla="*/ 1440318 h 590"/>
                <a:gd name="T48" fmla="*/ 1245744 w 589"/>
                <a:gd name="T49" fmla="*/ 1483039 h 590"/>
                <a:gd name="T50" fmla="*/ 1314443 w 589"/>
                <a:gd name="T51" fmla="*/ 1080238 h 590"/>
                <a:gd name="T52" fmla="*/ 1245744 w 589"/>
                <a:gd name="T53" fmla="*/ 1260278 h 590"/>
                <a:gd name="T54" fmla="*/ 1144986 w 589"/>
                <a:gd name="T55" fmla="*/ 1394545 h 590"/>
                <a:gd name="T56" fmla="*/ 774010 w 589"/>
                <a:gd name="T57" fmla="*/ 1483039 h 590"/>
                <a:gd name="T58" fmla="*/ 707601 w 589"/>
                <a:gd name="T59" fmla="*/ 1663079 h 590"/>
                <a:gd name="T60" fmla="*/ 572493 w 589"/>
                <a:gd name="T61" fmla="*/ 1617306 h 590"/>
                <a:gd name="T62" fmla="*/ 336626 w 589"/>
                <a:gd name="T63" fmla="*/ 1302999 h 590"/>
                <a:gd name="T64" fmla="*/ 167168 w 589"/>
                <a:gd name="T65" fmla="*/ 1348772 h 590"/>
                <a:gd name="T66" fmla="*/ 132818 w 589"/>
                <a:gd name="T67" fmla="*/ 1168732 h 590"/>
                <a:gd name="T68" fmla="*/ 235867 w 589"/>
                <a:gd name="T69" fmla="*/ 900199 h 590"/>
                <a:gd name="T70" fmla="*/ 132818 w 589"/>
                <a:gd name="T71" fmla="*/ 585892 h 590"/>
                <a:gd name="T72" fmla="*/ 167168 w 589"/>
                <a:gd name="T73" fmla="*/ 405852 h 590"/>
                <a:gd name="T74" fmla="*/ 336626 w 589"/>
                <a:gd name="T75" fmla="*/ 497398 h 590"/>
                <a:gd name="T76" fmla="*/ 572493 w 589"/>
                <a:gd name="T77" fmla="*/ 180040 h 590"/>
                <a:gd name="T78" fmla="*/ 707601 w 589"/>
                <a:gd name="T79" fmla="*/ 91546 h 590"/>
                <a:gd name="T80" fmla="*/ 774010 w 589"/>
                <a:gd name="T81" fmla="*/ 317358 h 590"/>
                <a:gd name="T82" fmla="*/ 1144986 w 589"/>
                <a:gd name="T83" fmla="*/ 405852 h 590"/>
                <a:gd name="T84" fmla="*/ 1245744 w 589"/>
                <a:gd name="T85" fmla="*/ 497398 h 590"/>
                <a:gd name="T86" fmla="*/ 1110636 w 589"/>
                <a:gd name="T87" fmla="*/ 674386 h 590"/>
                <a:gd name="T88" fmla="*/ 1110636 w 589"/>
                <a:gd name="T89" fmla="*/ 1080238 h 590"/>
                <a:gd name="T90" fmla="*/ 1245744 w 589"/>
                <a:gd name="T91" fmla="*/ 1260278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590">
                  <a:moveTo>
                    <a:pt x="294" y="192"/>
                  </a:moveTo>
                  <a:lnTo>
                    <a:pt x="294" y="192"/>
                  </a:lnTo>
                  <a:cubicBezTo>
                    <a:pt x="235" y="192"/>
                    <a:pt x="191" y="236"/>
                    <a:pt x="191" y="295"/>
                  </a:cubicBezTo>
                  <a:cubicBezTo>
                    <a:pt x="191" y="339"/>
                    <a:pt x="235" y="383"/>
                    <a:pt x="294" y="383"/>
                  </a:cubicBezTo>
                  <a:cubicBezTo>
                    <a:pt x="353" y="383"/>
                    <a:pt x="397" y="339"/>
                    <a:pt x="397" y="295"/>
                  </a:cubicBezTo>
                  <a:cubicBezTo>
                    <a:pt x="397" y="236"/>
                    <a:pt x="353" y="192"/>
                    <a:pt x="294" y="192"/>
                  </a:cubicBezTo>
                  <a:close/>
                  <a:moveTo>
                    <a:pt x="294" y="354"/>
                  </a:moveTo>
                  <a:lnTo>
                    <a:pt x="294" y="354"/>
                  </a:lnTo>
                  <a:cubicBezTo>
                    <a:pt x="265" y="354"/>
                    <a:pt x="235" y="324"/>
                    <a:pt x="235" y="295"/>
                  </a:cubicBezTo>
                  <a:cubicBezTo>
                    <a:pt x="235" y="251"/>
                    <a:pt x="265" y="236"/>
                    <a:pt x="294" y="236"/>
                  </a:cubicBezTo>
                  <a:cubicBezTo>
                    <a:pt x="324" y="236"/>
                    <a:pt x="353" y="251"/>
                    <a:pt x="353" y="295"/>
                  </a:cubicBezTo>
                  <a:cubicBezTo>
                    <a:pt x="353" y="324"/>
                    <a:pt x="324" y="354"/>
                    <a:pt x="294" y="354"/>
                  </a:cubicBezTo>
                  <a:close/>
                  <a:moveTo>
                    <a:pt x="574" y="354"/>
                  </a:moveTo>
                  <a:lnTo>
                    <a:pt x="574" y="354"/>
                  </a:lnTo>
                  <a:cubicBezTo>
                    <a:pt x="529" y="339"/>
                    <a:pt x="529" y="339"/>
                    <a:pt x="529" y="339"/>
                  </a:cubicBezTo>
                  <a:cubicBezTo>
                    <a:pt x="529" y="324"/>
                    <a:pt x="529" y="309"/>
                    <a:pt x="529" y="295"/>
                  </a:cubicBezTo>
                  <a:cubicBezTo>
                    <a:pt x="529" y="280"/>
                    <a:pt x="529" y="265"/>
                    <a:pt x="529" y="251"/>
                  </a:cubicBezTo>
                  <a:cubicBezTo>
                    <a:pt x="574" y="221"/>
                    <a:pt x="574" y="221"/>
                    <a:pt x="574" y="221"/>
                  </a:cubicBezTo>
                  <a:cubicBezTo>
                    <a:pt x="588" y="206"/>
                    <a:pt x="588" y="192"/>
                    <a:pt x="588" y="163"/>
                  </a:cubicBezTo>
                  <a:cubicBezTo>
                    <a:pt x="544" y="104"/>
                    <a:pt x="544" y="104"/>
                    <a:pt x="544" y="104"/>
                  </a:cubicBezTo>
                  <a:cubicBezTo>
                    <a:pt x="529" y="74"/>
                    <a:pt x="515" y="74"/>
                    <a:pt x="485" y="89"/>
                  </a:cubicBezTo>
                  <a:cubicBezTo>
                    <a:pt x="441" y="118"/>
                    <a:pt x="441" y="118"/>
                    <a:pt x="441" y="118"/>
                  </a:cubicBezTo>
                  <a:cubicBezTo>
                    <a:pt x="426" y="89"/>
                    <a:pt x="397" y="74"/>
                    <a:pt x="367" y="74"/>
                  </a:cubicBezTo>
                  <a:cubicBezTo>
                    <a:pt x="367" y="30"/>
                    <a:pt x="367" y="30"/>
                    <a:pt x="367" y="30"/>
                  </a:cubicBezTo>
                  <a:cubicBezTo>
                    <a:pt x="367" y="15"/>
                    <a:pt x="353" y="0"/>
                    <a:pt x="338" y="0"/>
                  </a:cubicBezTo>
                  <a:cubicBezTo>
                    <a:pt x="250" y="0"/>
                    <a:pt x="250" y="0"/>
                    <a:pt x="250" y="0"/>
                  </a:cubicBezTo>
                  <a:cubicBezTo>
                    <a:pt x="235" y="0"/>
                    <a:pt x="220" y="15"/>
                    <a:pt x="220" y="30"/>
                  </a:cubicBezTo>
                  <a:cubicBezTo>
                    <a:pt x="220" y="74"/>
                    <a:pt x="220" y="74"/>
                    <a:pt x="220" y="74"/>
                  </a:cubicBezTo>
                  <a:cubicBezTo>
                    <a:pt x="191" y="74"/>
                    <a:pt x="162" y="89"/>
                    <a:pt x="147" y="118"/>
                  </a:cubicBezTo>
                  <a:cubicBezTo>
                    <a:pt x="103" y="89"/>
                    <a:pt x="103" y="89"/>
                    <a:pt x="103" y="89"/>
                  </a:cubicBezTo>
                  <a:cubicBezTo>
                    <a:pt x="73" y="74"/>
                    <a:pt x="58" y="74"/>
                    <a:pt x="44" y="104"/>
                  </a:cubicBezTo>
                  <a:cubicBezTo>
                    <a:pt x="0" y="163"/>
                    <a:pt x="0" y="163"/>
                    <a:pt x="0" y="163"/>
                  </a:cubicBezTo>
                  <a:cubicBezTo>
                    <a:pt x="0" y="192"/>
                    <a:pt x="0" y="206"/>
                    <a:pt x="14" y="221"/>
                  </a:cubicBezTo>
                  <a:cubicBezTo>
                    <a:pt x="58" y="251"/>
                    <a:pt x="58" y="251"/>
                    <a:pt x="58" y="251"/>
                  </a:cubicBezTo>
                  <a:cubicBezTo>
                    <a:pt x="58" y="265"/>
                    <a:pt x="58" y="280"/>
                    <a:pt x="58" y="295"/>
                  </a:cubicBezTo>
                  <a:cubicBezTo>
                    <a:pt x="58" y="309"/>
                    <a:pt x="58" y="324"/>
                    <a:pt x="58" y="339"/>
                  </a:cubicBezTo>
                  <a:cubicBezTo>
                    <a:pt x="14" y="354"/>
                    <a:pt x="14" y="354"/>
                    <a:pt x="14" y="354"/>
                  </a:cubicBezTo>
                  <a:cubicBezTo>
                    <a:pt x="0" y="368"/>
                    <a:pt x="0" y="398"/>
                    <a:pt x="0" y="413"/>
                  </a:cubicBezTo>
                  <a:cubicBezTo>
                    <a:pt x="44" y="486"/>
                    <a:pt x="44" y="486"/>
                    <a:pt x="44" y="486"/>
                  </a:cubicBezTo>
                  <a:cubicBezTo>
                    <a:pt x="58" y="501"/>
                    <a:pt x="73" y="501"/>
                    <a:pt x="103" y="501"/>
                  </a:cubicBezTo>
                  <a:cubicBezTo>
                    <a:pt x="147" y="472"/>
                    <a:pt x="147" y="472"/>
                    <a:pt x="147" y="472"/>
                  </a:cubicBezTo>
                  <a:cubicBezTo>
                    <a:pt x="162" y="486"/>
                    <a:pt x="191" y="501"/>
                    <a:pt x="220" y="516"/>
                  </a:cubicBezTo>
                  <a:cubicBezTo>
                    <a:pt x="220" y="545"/>
                    <a:pt x="220" y="545"/>
                    <a:pt x="220" y="545"/>
                  </a:cubicBezTo>
                  <a:cubicBezTo>
                    <a:pt x="220" y="560"/>
                    <a:pt x="235" y="589"/>
                    <a:pt x="250" y="589"/>
                  </a:cubicBezTo>
                  <a:cubicBezTo>
                    <a:pt x="338" y="589"/>
                    <a:pt x="338" y="589"/>
                    <a:pt x="338" y="589"/>
                  </a:cubicBezTo>
                  <a:cubicBezTo>
                    <a:pt x="353" y="589"/>
                    <a:pt x="367" y="560"/>
                    <a:pt x="367" y="545"/>
                  </a:cubicBezTo>
                  <a:cubicBezTo>
                    <a:pt x="367" y="516"/>
                    <a:pt x="367" y="516"/>
                    <a:pt x="367" y="516"/>
                  </a:cubicBezTo>
                  <a:cubicBezTo>
                    <a:pt x="397" y="501"/>
                    <a:pt x="426" y="486"/>
                    <a:pt x="441" y="472"/>
                  </a:cubicBezTo>
                  <a:cubicBezTo>
                    <a:pt x="485" y="501"/>
                    <a:pt x="485" y="501"/>
                    <a:pt x="485" y="501"/>
                  </a:cubicBezTo>
                  <a:cubicBezTo>
                    <a:pt x="515" y="501"/>
                    <a:pt x="529" y="501"/>
                    <a:pt x="544" y="486"/>
                  </a:cubicBezTo>
                  <a:cubicBezTo>
                    <a:pt x="588" y="413"/>
                    <a:pt x="588" y="413"/>
                    <a:pt x="588" y="413"/>
                  </a:cubicBezTo>
                  <a:cubicBezTo>
                    <a:pt x="588" y="398"/>
                    <a:pt x="588" y="368"/>
                    <a:pt x="574" y="354"/>
                  </a:cubicBezTo>
                  <a:close/>
                  <a:moveTo>
                    <a:pt x="544" y="413"/>
                  </a:moveTo>
                  <a:lnTo>
                    <a:pt x="544" y="413"/>
                  </a:lnTo>
                  <a:cubicBezTo>
                    <a:pt x="515" y="442"/>
                    <a:pt x="515" y="442"/>
                    <a:pt x="515" y="442"/>
                  </a:cubicBezTo>
                  <a:cubicBezTo>
                    <a:pt x="515" y="457"/>
                    <a:pt x="500" y="457"/>
                    <a:pt x="500" y="457"/>
                  </a:cubicBezTo>
                  <a:cubicBezTo>
                    <a:pt x="441" y="427"/>
                    <a:pt x="441" y="427"/>
                    <a:pt x="441" y="427"/>
                  </a:cubicBezTo>
                  <a:cubicBezTo>
                    <a:pt x="412" y="457"/>
                    <a:pt x="382" y="472"/>
                    <a:pt x="338" y="486"/>
                  </a:cubicBezTo>
                  <a:cubicBezTo>
                    <a:pt x="338" y="530"/>
                    <a:pt x="338" y="530"/>
                    <a:pt x="338" y="530"/>
                  </a:cubicBezTo>
                  <a:cubicBezTo>
                    <a:pt x="338" y="530"/>
                    <a:pt x="324" y="545"/>
                    <a:pt x="309" y="545"/>
                  </a:cubicBezTo>
                  <a:cubicBezTo>
                    <a:pt x="279" y="545"/>
                    <a:pt x="279" y="545"/>
                    <a:pt x="279" y="545"/>
                  </a:cubicBezTo>
                  <a:cubicBezTo>
                    <a:pt x="265" y="545"/>
                    <a:pt x="250" y="530"/>
                    <a:pt x="250" y="530"/>
                  </a:cubicBezTo>
                  <a:cubicBezTo>
                    <a:pt x="250" y="486"/>
                    <a:pt x="250" y="486"/>
                    <a:pt x="250" y="486"/>
                  </a:cubicBezTo>
                  <a:cubicBezTo>
                    <a:pt x="206" y="472"/>
                    <a:pt x="176" y="457"/>
                    <a:pt x="147" y="427"/>
                  </a:cubicBezTo>
                  <a:cubicBezTo>
                    <a:pt x="88" y="457"/>
                    <a:pt x="88" y="457"/>
                    <a:pt x="88" y="457"/>
                  </a:cubicBezTo>
                  <a:cubicBezTo>
                    <a:pt x="88" y="457"/>
                    <a:pt x="73" y="457"/>
                    <a:pt x="73" y="442"/>
                  </a:cubicBezTo>
                  <a:cubicBezTo>
                    <a:pt x="44" y="413"/>
                    <a:pt x="44" y="413"/>
                    <a:pt x="44" y="413"/>
                  </a:cubicBezTo>
                  <a:cubicBezTo>
                    <a:pt x="44" y="398"/>
                    <a:pt x="44" y="383"/>
                    <a:pt x="58" y="383"/>
                  </a:cubicBezTo>
                  <a:cubicBezTo>
                    <a:pt x="103" y="354"/>
                    <a:pt x="103" y="354"/>
                    <a:pt x="103" y="354"/>
                  </a:cubicBezTo>
                  <a:cubicBezTo>
                    <a:pt x="103" y="339"/>
                    <a:pt x="103" y="309"/>
                    <a:pt x="103" y="295"/>
                  </a:cubicBezTo>
                  <a:cubicBezTo>
                    <a:pt x="103" y="265"/>
                    <a:pt x="103" y="251"/>
                    <a:pt x="103" y="221"/>
                  </a:cubicBezTo>
                  <a:cubicBezTo>
                    <a:pt x="58" y="192"/>
                    <a:pt x="58" y="192"/>
                    <a:pt x="58" y="192"/>
                  </a:cubicBezTo>
                  <a:cubicBezTo>
                    <a:pt x="44" y="192"/>
                    <a:pt x="44" y="177"/>
                    <a:pt x="44" y="163"/>
                  </a:cubicBezTo>
                  <a:cubicBezTo>
                    <a:pt x="73" y="133"/>
                    <a:pt x="73" y="133"/>
                    <a:pt x="73" y="133"/>
                  </a:cubicBezTo>
                  <a:cubicBezTo>
                    <a:pt x="73" y="133"/>
                    <a:pt x="88" y="118"/>
                    <a:pt x="88" y="133"/>
                  </a:cubicBezTo>
                  <a:cubicBezTo>
                    <a:pt x="147" y="163"/>
                    <a:pt x="147" y="163"/>
                    <a:pt x="147" y="163"/>
                  </a:cubicBezTo>
                  <a:cubicBezTo>
                    <a:pt x="176" y="133"/>
                    <a:pt x="206" y="104"/>
                    <a:pt x="250" y="104"/>
                  </a:cubicBezTo>
                  <a:cubicBezTo>
                    <a:pt x="250" y="59"/>
                    <a:pt x="250" y="59"/>
                    <a:pt x="250" y="59"/>
                  </a:cubicBezTo>
                  <a:cubicBezTo>
                    <a:pt x="250" y="45"/>
                    <a:pt x="265" y="30"/>
                    <a:pt x="279" y="30"/>
                  </a:cubicBezTo>
                  <a:cubicBezTo>
                    <a:pt x="309" y="30"/>
                    <a:pt x="309" y="30"/>
                    <a:pt x="309" y="30"/>
                  </a:cubicBezTo>
                  <a:cubicBezTo>
                    <a:pt x="324" y="30"/>
                    <a:pt x="338" y="45"/>
                    <a:pt x="338" y="59"/>
                  </a:cubicBezTo>
                  <a:cubicBezTo>
                    <a:pt x="338" y="104"/>
                    <a:pt x="338" y="104"/>
                    <a:pt x="338" y="104"/>
                  </a:cubicBezTo>
                  <a:cubicBezTo>
                    <a:pt x="382" y="104"/>
                    <a:pt x="412" y="133"/>
                    <a:pt x="441" y="163"/>
                  </a:cubicBezTo>
                  <a:cubicBezTo>
                    <a:pt x="500" y="133"/>
                    <a:pt x="500" y="133"/>
                    <a:pt x="500" y="133"/>
                  </a:cubicBezTo>
                  <a:cubicBezTo>
                    <a:pt x="500" y="118"/>
                    <a:pt x="515" y="133"/>
                    <a:pt x="515" y="133"/>
                  </a:cubicBezTo>
                  <a:cubicBezTo>
                    <a:pt x="544" y="163"/>
                    <a:pt x="544" y="163"/>
                    <a:pt x="544" y="163"/>
                  </a:cubicBezTo>
                  <a:cubicBezTo>
                    <a:pt x="544" y="177"/>
                    <a:pt x="544" y="192"/>
                    <a:pt x="529" y="192"/>
                  </a:cubicBezTo>
                  <a:cubicBezTo>
                    <a:pt x="485" y="221"/>
                    <a:pt x="485" y="221"/>
                    <a:pt x="485" y="221"/>
                  </a:cubicBezTo>
                  <a:cubicBezTo>
                    <a:pt x="485" y="251"/>
                    <a:pt x="485" y="265"/>
                    <a:pt x="485" y="295"/>
                  </a:cubicBezTo>
                  <a:cubicBezTo>
                    <a:pt x="485" y="309"/>
                    <a:pt x="485" y="339"/>
                    <a:pt x="485" y="354"/>
                  </a:cubicBezTo>
                  <a:cubicBezTo>
                    <a:pt x="529" y="383"/>
                    <a:pt x="529" y="383"/>
                    <a:pt x="529" y="383"/>
                  </a:cubicBezTo>
                  <a:cubicBezTo>
                    <a:pt x="544" y="383"/>
                    <a:pt x="544" y="398"/>
                    <a:pt x="544" y="413"/>
                  </a:cubicBezTo>
                  <a:close/>
                </a:path>
              </a:pathLst>
            </a:custGeom>
            <a:solidFill>
              <a:srgbClr val="00B0F0"/>
            </a:solidFill>
            <a:ln>
              <a:noFill/>
            </a:ln>
          </p:spPr>
          <p:txBody>
            <a:bodyPr wrap="none" lIns="121908" tIns="60955" rIns="121908" bIns="60955"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5" name="KSO_Shape">
              <a:extLst>
                <a:ext uri="{FF2B5EF4-FFF2-40B4-BE49-F238E27FC236}">
                  <a16:creationId xmlns:a16="http://schemas.microsoft.com/office/drawing/2014/main" id="{602F429A-E66D-4ACA-98F9-BE64020714F6}"/>
                </a:ext>
              </a:extLst>
            </p:cNvPr>
            <p:cNvSpPr/>
            <p:nvPr/>
          </p:nvSpPr>
          <p:spPr>
            <a:xfrm>
              <a:off x="1207530" y="4511073"/>
              <a:ext cx="343802" cy="356806"/>
            </a:xfrm>
            <a:prstGeom prst="noSmoking">
              <a:avLst>
                <a:gd name="adj" fmla="val 119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6" name="KSO_Shape">
              <a:extLst>
                <a:ext uri="{FF2B5EF4-FFF2-40B4-BE49-F238E27FC236}">
                  <a16:creationId xmlns:a16="http://schemas.microsoft.com/office/drawing/2014/main" id="{8BA4CFF8-816E-4274-A200-05C9F85002C2}"/>
                </a:ext>
              </a:extLst>
            </p:cNvPr>
            <p:cNvSpPr>
              <a:spLocks/>
            </p:cNvSpPr>
            <p:nvPr/>
          </p:nvSpPr>
          <p:spPr bwMode="auto">
            <a:xfrm>
              <a:off x="847520" y="1703446"/>
              <a:ext cx="703814" cy="695650"/>
            </a:xfrm>
            <a:custGeom>
              <a:avLst/>
              <a:gdLst>
                <a:gd name="T0" fmla="*/ 1609389 w 3365"/>
                <a:gd name="T1" fmla="*/ 1084721 h 3204"/>
                <a:gd name="T2" fmla="*/ 276614 w 3365"/>
                <a:gd name="T3" fmla="*/ 1084721 h 3204"/>
                <a:gd name="T4" fmla="*/ 0 w 3365"/>
                <a:gd name="T5" fmla="*/ 799494 h 3204"/>
                <a:gd name="T6" fmla="*/ 260028 w 3365"/>
                <a:gd name="T7" fmla="*/ 523899 h 3204"/>
                <a:gd name="T8" fmla="*/ 258423 w 3365"/>
                <a:gd name="T9" fmla="*/ 511055 h 3204"/>
                <a:gd name="T10" fmla="*/ 457991 w 3365"/>
                <a:gd name="T11" fmla="*/ 374595 h 3204"/>
                <a:gd name="T12" fmla="*/ 869969 w 3365"/>
                <a:gd name="T13" fmla="*/ 0 h 3204"/>
                <a:gd name="T14" fmla="*/ 1286762 w 3365"/>
                <a:gd name="T15" fmla="*/ 405098 h 3204"/>
                <a:gd name="T16" fmla="*/ 1322610 w 3365"/>
                <a:gd name="T17" fmla="*/ 402423 h 3204"/>
                <a:gd name="T18" fmla="*/ 1599223 w 3365"/>
                <a:gd name="T19" fmla="*/ 679088 h 3204"/>
                <a:gd name="T20" fmla="*/ 1598688 w 3365"/>
                <a:gd name="T21" fmla="*/ 694607 h 3204"/>
                <a:gd name="T22" fmla="*/ 1609389 w 3365"/>
                <a:gd name="T23" fmla="*/ 694072 h 3204"/>
                <a:gd name="T24" fmla="*/ 1800397 w 3365"/>
                <a:gd name="T25" fmla="*/ 885116 h 3204"/>
                <a:gd name="T26" fmla="*/ 1609389 w 3365"/>
                <a:gd name="T27" fmla="*/ 1084721 h 3204"/>
                <a:gd name="T28" fmla="*/ 393252 w 3365"/>
                <a:gd name="T29" fmla="*/ 1181046 h 3204"/>
                <a:gd name="T30" fmla="*/ 360614 w 3365"/>
                <a:gd name="T31" fmla="*/ 1505874 h 3204"/>
                <a:gd name="T32" fmla="*/ 177632 w 3365"/>
                <a:gd name="T33" fmla="*/ 1555106 h 3204"/>
                <a:gd name="T34" fmla="*/ 128409 w 3365"/>
                <a:gd name="T35" fmla="*/ 1372090 h 3204"/>
                <a:gd name="T36" fmla="*/ 393252 w 3365"/>
                <a:gd name="T37" fmla="*/ 1181046 h 3204"/>
                <a:gd name="T38" fmla="*/ 980721 w 3365"/>
                <a:gd name="T39" fmla="*/ 1303592 h 3204"/>
                <a:gd name="T40" fmla="*/ 948084 w 3365"/>
                <a:gd name="T41" fmla="*/ 1628420 h 3204"/>
                <a:gd name="T42" fmla="*/ 765102 w 3365"/>
                <a:gd name="T43" fmla="*/ 1677117 h 3204"/>
                <a:gd name="T44" fmla="*/ 715879 w 3365"/>
                <a:gd name="T45" fmla="*/ 1494101 h 3204"/>
                <a:gd name="T46" fmla="*/ 980721 w 3365"/>
                <a:gd name="T47" fmla="*/ 1303592 h 3204"/>
                <a:gd name="T48" fmla="*/ 1568191 w 3365"/>
                <a:gd name="T49" fmla="*/ 1181046 h 3204"/>
                <a:gd name="T50" fmla="*/ 1535554 w 3365"/>
                <a:gd name="T51" fmla="*/ 1505874 h 3204"/>
                <a:gd name="T52" fmla="*/ 1352572 w 3365"/>
                <a:gd name="T53" fmla="*/ 1555106 h 3204"/>
                <a:gd name="T54" fmla="*/ 1303348 w 3365"/>
                <a:gd name="T55" fmla="*/ 1372090 h 3204"/>
                <a:gd name="T56" fmla="*/ 1568191 w 3365"/>
                <a:gd name="T57" fmla="*/ 1181046 h 3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65" h="3204">
                  <a:moveTo>
                    <a:pt x="3008" y="2027"/>
                  </a:moveTo>
                  <a:cubicBezTo>
                    <a:pt x="2562" y="2027"/>
                    <a:pt x="1405" y="2027"/>
                    <a:pt x="517" y="2027"/>
                  </a:cubicBezTo>
                  <a:cubicBezTo>
                    <a:pt x="232" y="2027"/>
                    <a:pt x="0" y="1780"/>
                    <a:pt x="0" y="1494"/>
                  </a:cubicBezTo>
                  <a:cubicBezTo>
                    <a:pt x="0" y="1219"/>
                    <a:pt x="215" y="995"/>
                    <a:pt x="486" y="979"/>
                  </a:cubicBezTo>
                  <a:cubicBezTo>
                    <a:pt x="485" y="971"/>
                    <a:pt x="483" y="963"/>
                    <a:pt x="483" y="955"/>
                  </a:cubicBezTo>
                  <a:cubicBezTo>
                    <a:pt x="514" y="676"/>
                    <a:pt x="733" y="720"/>
                    <a:pt x="856" y="700"/>
                  </a:cubicBezTo>
                  <a:cubicBezTo>
                    <a:pt x="897" y="307"/>
                    <a:pt x="1091" y="0"/>
                    <a:pt x="1626" y="0"/>
                  </a:cubicBezTo>
                  <a:cubicBezTo>
                    <a:pt x="2049" y="0"/>
                    <a:pt x="2393" y="337"/>
                    <a:pt x="2405" y="757"/>
                  </a:cubicBezTo>
                  <a:cubicBezTo>
                    <a:pt x="2427" y="754"/>
                    <a:pt x="2450" y="752"/>
                    <a:pt x="2472" y="752"/>
                  </a:cubicBezTo>
                  <a:cubicBezTo>
                    <a:pt x="2758" y="752"/>
                    <a:pt x="2989" y="983"/>
                    <a:pt x="2989" y="1269"/>
                  </a:cubicBezTo>
                  <a:cubicBezTo>
                    <a:pt x="2989" y="1279"/>
                    <a:pt x="2988" y="1288"/>
                    <a:pt x="2988" y="1298"/>
                  </a:cubicBezTo>
                  <a:cubicBezTo>
                    <a:pt x="2995" y="1298"/>
                    <a:pt x="3001" y="1297"/>
                    <a:pt x="3008" y="1297"/>
                  </a:cubicBezTo>
                  <a:cubicBezTo>
                    <a:pt x="3205" y="1297"/>
                    <a:pt x="3365" y="1457"/>
                    <a:pt x="3365" y="1654"/>
                  </a:cubicBezTo>
                  <a:cubicBezTo>
                    <a:pt x="3365" y="1851"/>
                    <a:pt x="3205" y="2027"/>
                    <a:pt x="3008" y="2027"/>
                  </a:cubicBezTo>
                  <a:close/>
                  <a:moveTo>
                    <a:pt x="735" y="2207"/>
                  </a:moveTo>
                  <a:cubicBezTo>
                    <a:pt x="735" y="2207"/>
                    <a:pt x="743" y="2694"/>
                    <a:pt x="674" y="2814"/>
                  </a:cubicBezTo>
                  <a:cubicBezTo>
                    <a:pt x="605" y="2934"/>
                    <a:pt x="452" y="2975"/>
                    <a:pt x="332" y="2906"/>
                  </a:cubicBezTo>
                  <a:cubicBezTo>
                    <a:pt x="212" y="2836"/>
                    <a:pt x="171" y="2684"/>
                    <a:pt x="240" y="2564"/>
                  </a:cubicBezTo>
                  <a:cubicBezTo>
                    <a:pt x="309" y="2444"/>
                    <a:pt x="735" y="2207"/>
                    <a:pt x="735" y="2207"/>
                  </a:cubicBezTo>
                  <a:close/>
                  <a:moveTo>
                    <a:pt x="1833" y="2436"/>
                  </a:moveTo>
                  <a:cubicBezTo>
                    <a:pt x="1833" y="2436"/>
                    <a:pt x="1841" y="2923"/>
                    <a:pt x="1772" y="3043"/>
                  </a:cubicBezTo>
                  <a:cubicBezTo>
                    <a:pt x="1703" y="3163"/>
                    <a:pt x="1550" y="3204"/>
                    <a:pt x="1430" y="3134"/>
                  </a:cubicBezTo>
                  <a:cubicBezTo>
                    <a:pt x="1310" y="3065"/>
                    <a:pt x="1269" y="2912"/>
                    <a:pt x="1338" y="2792"/>
                  </a:cubicBezTo>
                  <a:cubicBezTo>
                    <a:pt x="1407" y="2673"/>
                    <a:pt x="1833" y="2436"/>
                    <a:pt x="1833" y="2436"/>
                  </a:cubicBezTo>
                  <a:close/>
                  <a:moveTo>
                    <a:pt x="2931" y="2207"/>
                  </a:moveTo>
                  <a:cubicBezTo>
                    <a:pt x="2931" y="2207"/>
                    <a:pt x="2939" y="2694"/>
                    <a:pt x="2870" y="2814"/>
                  </a:cubicBezTo>
                  <a:cubicBezTo>
                    <a:pt x="2801" y="2934"/>
                    <a:pt x="2648" y="2975"/>
                    <a:pt x="2528" y="2906"/>
                  </a:cubicBezTo>
                  <a:cubicBezTo>
                    <a:pt x="2408" y="2836"/>
                    <a:pt x="2367" y="2684"/>
                    <a:pt x="2436" y="2564"/>
                  </a:cubicBezTo>
                  <a:cubicBezTo>
                    <a:pt x="2505" y="2444"/>
                    <a:pt x="2931" y="2207"/>
                    <a:pt x="2931" y="2207"/>
                  </a:cubicBezTo>
                  <a:close/>
                </a:path>
              </a:pathLst>
            </a:custGeom>
            <a:solidFill>
              <a:srgbClr val="00B0F0"/>
            </a:solidFill>
            <a:ln>
              <a:noFill/>
            </a:ln>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7" name="矩形: 圆角 104">
            <a:extLst>
              <a:ext uri="{FF2B5EF4-FFF2-40B4-BE49-F238E27FC236}">
                <a16:creationId xmlns:a16="http://schemas.microsoft.com/office/drawing/2014/main" id="{94A3C58D-0A3C-4C51-A4F6-9F03F12CED09}"/>
              </a:ext>
            </a:extLst>
          </p:cNvPr>
          <p:cNvSpPr/>
          <p:nvPr/>
        </p:nvSpPr>
        <p:spPr>
          <a:xfrm>
            <a:off x="5705271" y="3818352"/>
            <a:ext cx="2389279" cy="1983321"/>
          </a:xfrm>
          <a:prstGeom prst="roundRect">
            <a:avLst>
              <a:gd name="adj" fmla="val 787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28" name="组合 27">
            <a:extLst>
              <a:ext uri="{FF2B5EF4-FFF2-40B4-BE49-F238E27FC236}">
                <a16:creationId xmlns:a16="http://schemas.microsoft.com/office/drawing/2014/main" id="{E6A021C2-8A46-4F43-B206-1D0E787A760F}"/>
              </a:ext>
            </a:extLst>
          </p:cNvPr>
          <p:cNvGrpSpPr/>
          <p:nvPr/>
        </p:nvGrpSpPr>
        <p:grpSpPr>
          <a:xfrm>
            <a:off x="5814571" y="4082246"/>
            <a:ext cx="2149962" cy="1706858"/>
            <a:chOff x="5565156" y="4565654"/>
            <a:chExt cx="2687483" cy="1988591"/>
          </a:xfrm>
        </p:grpSpPr>
        <p:sp>
          <p:nvSpPr>
            <p:cNvPr id="29" name="KSO_Shape">
              <a:extLst>
                <a:ext uri="{FF2B5EF4-FFF2-40B4-BE49-F238E27FC236}">
                  <a16:creationId xmlns:a16="http://schemas.microsoft.com/office/drawing/2014/main" id="{A1771594-52C2-47AE-8A3A-E7E3B80E366A}"/>
                </a:ext>
              </a:extLst>
            </p:cNvPr>
            <p:cNvSpPr>
              <a:spLocks/>
            </p:cNvSpPr>
            <p:nvPr/>
          </p:nvSpPr>
          <p:spPr bwMode="auto">
            <a:xfrm rot="5400000">
              <a:off x="5409897" y="4959352"/>
              <a:ext cx="1526608" cy="739211"/>
            </a:xfrm>
            <a:custGeom>
              <a:avLst/>
              <a:gdLst>
                <a:gd name="T0" fmla="*/ 163985 w 3667"/>
                <a:gd name="T1" fmla="*/ 0 h 1591"/>
                <a:gd name="T2" fmla="*/ 163985 w 3667"/>
                <a:gd name="T3" fmla="*/ 215180 h 1591"/>
                <a:gd name="T4" fmla="*/ 100649 w 3667"/>
                <a:gd name="T5" fmla="*/ 215180 h 1591"/>
                <a:gd name="T6" fmla="*/ 0 w 3667"/>
                <a:gd name="T7" fmla="*/ 315892 h 1591"/>
                <a:gd name="T8" fmla="*/ 0 w 3667"/>
                <a:gd name="T9" fmla="*/ 465241 h 1591"/>
                <a:gd name="T10" fmla="*/ 100649 w 3667"/>
                <a:gd name="T11" fmla="*/ 565953 h 1591"/>
                <a:gd name="T12" fmla="*/ 163985 w 3667"/>
                <a:gd name="T13" fmla="*/ 565953 h 1591"/>
                <a:gd name="T14" fmla="*/ 163985 w 3667"/>
                <a:gd name="T15" fmla="*/ 781625 h 1591"/>
                <a:gd name="T16" fmla="*/ 1800397 w 3667"/>
                <a:gd name="T17" fmla="*/ 781625 h 1591"/>
                <a:gd name="T18" fmla="*/ 1800397 w 3667"/>
                <a:gd name="T19" fmla="*/ 0 h 1591"/>
                <a:gd name="T20" fmla="*/ 163985 w 3667"/>
                <a:gd name="T21" fmla="*/ 0 h 1591"/>
                <a:gd name="T22" fmla="*/ 163985 w 3667"/>
                <a:gd name="T23" fmla="*/ 465241 h 1591"/>
                <a:gd name="T24" fmla="*/ 100649 w 3667"/>
                <a:gd name="T25" fmla="*/ 465241 h 1591"/>
                <a:gd name="T26" fmla="*/ 100649 w 3667"/>
                <a:gd name="T27" fmla="*/ 315892 h 1591"/>
                <a:gd name="T28" fmla="*/ 163985 w 3667"/>
                <a:gd name="T29" fmla="*/ 315892 h 1591"/>
                <a:gd name="T30" fmla="*/ 163985 w 3667"/>
                <a:gd name="T31" fmla="*/ 465241 h 1591"/>
                <a:gd name="T32" fmla="*/ 1696802 w 3667"/>
                <a:gd name="T33" fmla="*/ 364038 h 1591"/>
                <a:gd name="T34" fmla="*/ 1374233 w 3667"/>
                <a:gd name="T35" fmla="*/ 680913 h 1591"/>
                <a:gd name="T36" fmla="*/ 264143 w 3667"/>
                <a:gd name="T37" fmla="*/ 680422 h 1591"/>
                <a:gd name="T38" fmla="*/ 264634 w 3667"/>
                <a:gd name="T39" fmla="*/ 98256 h 1591"/>
                <a:gd name="T40" fmla="*/ 1696802 w 3667"/>
                <a:gd name="T41" fmla="*/ 98256 h 1591"/>
                <a:gd name="T42" fmla="*/ 1696802 w 3667"/>
                <a:gd name="T43" fmla="*/ 364038 h 15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67" h="1591">
                  <a:moveTo>
                    <a:pt x="334" y="0"/>
                  </a:moveTo>
                  <a:cubicBezTo>
                    <a:pt x="334" y="438"/>
                    <a:pt x="334" y="438"/>
                    <a:pt x="334" y="438"/>
                  </a:cubicBezTo>
                  <a:cubicBezTo>
                    <a:pt x="205" y="438"/>
                    <a:pt x="205" y="438"/>
                    <a:pt x="205" y="438"/>
                  </a:cubicBezTo>
                  <a:cubicBezTo>
                    <a:pt x="92" y="438"/>
                    <a:pt x="0" y="530"/>
                    <a:pt x="0" y="643"/>
                  </a:cubicBezTo>
                  <a:cubicBezTo>
                    <a:pt x="0" y="947"/>
                    <a:pt x="0" y="947"/>
                    <a:pt x="0" y="947"/>
                  </a:cubicBezTo>
                  <a:cubicBezTo>
                    <a:pt x="0" y="1060"/>
                    <a:pt x="92" y="1152"/>
                    <a:pt x="205" y="1152"/>
                  </a:cubicBezTo>
                  <a:cubicBezTo>
                    <a:pt x="334" y="1152"/>
                    <a:pt x="334" y="1152"/>
                    <a:pt x="334" y="1152"/>
                  </a:cubicBezTo>
                  <a:cubicBezTo>
                    <a:pt x="334" y="1591"/>
                    <a:pt x="334" y="1591"/>
                    <a:pt x="334" y="1591"/>
                  </a:cubicBezTo>
                  <a:cubicBezTo>
                    <a:pt x="3667" y="1591"/>
                    <a:pt x="3667" y="1591"/>
                    <a:pt x="3667" y="1591"/>
                  </a:cubicBezTo>
                  <a:cubicBezTo>
                    <a:pt x="3667" y="0"/>
                    <a:pt x="3667" y="0"/>
                    <a:pt x="3667" y="0"/>
                  </a:cubicBezTo>
                  <a:cubicBezTo>
                    <a:pt x="334" y="0"/>
                    <a:pt x="334" y="0"/>
                    <a:pt x="334" y="0"/>
                  </a:cubicBezTo>
                  <a:close/>
                  <a:moveTo>
                    <a:pt x="334" y="947"/>
                  </a:moveTo>
                  <a:cubicBezTo>
                    <a:pt x="205" y="947"/>
                    <a:pt x="205" y="947"/>
                    <a:pt x="205" y="947"/>
                  </a:cubicBezTo>
                  <a:cubicBezTo>
                    <a:pt x="205" y="643"/>
                    <a:pt x="205" y="643"/>
                    <a:pt x="205" y="643"/>
                  </a:cubicBezTo>
                  <a:cubicBezTo>
                    <a:pt x="334" y="643"/>
                    <a:pt x="334" y="643"/>
                    <a:pt x="334" y="643"/>
                  </a:cubicBezTo>
                  <a:cubicBezTo>
                    <a:pt x="334" y="947"/>
                    <a:pt x="334" y="947"/>
                    <a:pt x="334" y="947"/>
                  </a:cubicBezTo>
                  <a:close/>
                  <a:moveTo>
                    <a:pt x="3456" y="741"/>
                  </a:moveTo>
                  <a:cubicBezTo>
                    <a:pt x="2799" y="1386"/>
                    <a:pt x="2799" y="1386"/>
                    <a:pt x="2799" y="1386"/>
                  </a:cubicBezTo>
                  <a:cubicBezTo>
                    <a:pt x="538" y="1385"/>
                    <a:pt x="538" y="1385"/>
                    <a:pt x="538" y="1385"/>
                  </a:cubicBezTo>
                  <a:cubicBezTo>
                    <a:pt x="539" y="200"/>
                    <a:pt x="539" y="200"/>
                    <a:pt x="539" y="200"/>
                  </a:cubicBezTo>
                  <a:cubicBezTo>
                    <a:pt x="3456" y="200"/>
                    <a:pt x="3456" y="200"/>
                    <a:pt x="3456" y="200"/>
                  </a:cubicBezTo>
                  <a:cubicBezTo>
                    <a:pt x="3456" y="741"/>
                    <a:pt x="3456" y="741"/>
                    <a:pt x="3456" y="741"/>
                  </a:cubicBezTo>
                  <a:close/>
                </a:path>
              </a:pathLst>
            </a:custGeom>
            <a:solidFill>
              <a:srgbClr val="00B0F0"/>
            </a:solidFill>
            <a:ln>
              <a:noFill/>
            </a:ln>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0" name="矩形: 圆角 113">
              <a:extLst>
                <a:ext uri="{FF2B5EF4-FFF2-40B4-BE49-F238E27FC236}">
                  <a16:creationId xmlns:a16="http://schemas.microsoft.com/office/drawing/2014/main" id="{A4121A38-A561-49E4-A562-8FB936EA5375}"/>
                </a:ext>
              </a:extLst>
            </p:cNvPr>
            <p:cNvSpPr/>
            <p:nvPr/>
          </p:nvSpPr>
          <p:spPr>
            <a:xfrm>
              <a:off x="7209834" y="5048079"/>
              <a:ext cx="894287" cy="5246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BMS</a:t>
              </a:r>
              <a:endParaRPr lang="zh-CN" altLang="en-US" sz="11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1" name="矩形 30">
              <a:extLst>
                <a:ext uri="{FF2B5EF4-FFF2-40B4-BE49-F238E27FC236}">
                  <a16:creationId xmlns:a16="http://schemas.microsoft.com/office/drawing/2014/main" id="{233C5BBA-DC30-4BCD-9CBC-13424AFB6821}"/>
                </a:ext>
              </a:extLst>
            </p:cNvPr>
            <p:cNvSpPr/>
            <p:nvPr/>
          </p:nvSpPr>
          <p:spPr>
            <a:xfrm>
              <a:off x="5565156" y="6195666"/>
              <a:ext cx="2687483" cy="35857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Battery module</a:t>
              </a:r>
              <a:endParaRPr lang="en-US" altLang="zh-CN" sz="14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2" name="文本框 66">
              <a:extLst>
                <a:ext uri="{FF2B5EF4-FFF2-40B4-BE49-F238E27FC236}">
                  <a16:creationId xmlns:a16="http://schemas.microsoft.com/office/drawing/2014/main" id="{35FC9EB7-E3C8-49BB-9879-8638E2F397AB}"/>
                </a:ext>
              </a:extLst>
            </p:cNvPr>
            <p:cNvSpPr txBox="1"/>
            <p:nvPr/>
          </p:nvSpPr>
          <p:spPr>
            <a:xfrm>
              <a:off x="5723145" y="5104522"/>
              <a:ext cx="900111" cy="3047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00" dirty="0" smtClean="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rPr>
                <a:t>cells</a:t>
              </a:r>
              <a:endParaRPr lang="zh-CN" altLang="en-US" sz="1100" dirty="0">
                <a:solidFill>
                  <a:prstClr val="black">
                    <a:lumMod val="75000"/>
                    <a:lumOff val="25000"/>
                  </a:prstClr>
                </a:solidFill>
                <a:latin typeface="Arial" panose="020B0604020202020204" pitchFamily="34" charset="0"/>
                <a:ea typeface="Arial Unicode MS" panose="020B0604020202020204" pitchFamily="34" charset="-122"/>
                <a:cs typeface="Arial" panose="020B0604020202020204" pitchFamily="34" charset="0"/>
              </a:endParaRPr>
            </a:p>
          </p:txBody>
        </p:sp>
        <p:cxnSp>
          <p:nvCxnSpPr>
            <p:cNvPr id="33" name="直接箭头连接符 32">
              <a:extLst>
                <a:ext uri="{FF2B5EF4-FFF2-40B4-BE49-F238E27FC236}">
                  <a16:creationId xmlns:a16="http://schemas.microsoft.com/office/drawing/2014/main" id="{5361AFEC-ACBE-4239-BDA0-163FA0F57F0E}"/>
                </a:ext>
              </a:extLst>
            </p:cNvPr>
            <p:cNvCxnSpPr>
              <a:cxnSpLocks/>
            </p:cNvCxnSpPr>
            <p:nvPr/>
          </p:nvCxnSpPr>
          <p:spPr>
            <a:xfrm>
              <a:off x="6558724" y="5334240"/>
              <a:ext cx="625937" cy="0"/>
            </a:xfrm>
            <a:prstGeom prst="straightConnector1">
              <a:avLst/>
            </a:prstGeom>
            <a:ln w="1905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34" name="连接符: 肘形 106">
            <a:extLst>
              <a:ext uri="{FF2B5EF4-FFF2-40B4-BE49-F238E27FC236}">
                <a16:creationId xmlns:a16="http://schemas.microsoft.com/office/drawing/2014/main" id="{B9BA2EF8-221F-42CC-B61F-4A8E8CD7C054}"/>
              </a:ext>
            </a:extLst>
          </p:cNvPr>
          <p:cNvCxnSpPr>
            <a:cxnSpLocks/>
            <a:endCxn id="30" idx="0"/>
          </p:cNvCxnSpPr>
          <p:nvPr/>
        </p:nvCxnSpPr>
        <p:spPr>
          <a:xfrm rot="16200000" flipH="1">
            <a:off x="5764347" y="2772662"/>
            <a:ext cx="2572990" cy="874324"/>
          </a:xfrm>
          <a:prstGeom prst="bentConnector3">
            <a:avLst>
              <a:gd name="adj1" fmla="val -367"/>
            </a:avLst>
          </a:prstGeom>
          <a:ln w="1905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EF314E27-EF95-44D7-88E9-335533562AA7}"/>
              </a:ext>
            </a:extLst>
          </p:cNvPr>
          <p:cNvGrpSpPr/>
          <p:nvPr/>
        </p:nvGrpSpPr>
        <p:grpSpPr>
          <a:xfrm>
            <a:off x="6094217" y="2646921"/>
            <a:ext cx="334586" cy="1151469"/>
            <a:chOff x="6235395" y="3096215"/>
            <a:chExt cx="470507" cy="1547597"/>
          </a:xfrm>
          <a:solidFill>
            <a:srgbClr val="FFC000"/>
          </a:solidFill>
        </p:grpSpPr>
        <p:sp>
          <p:nvSpPr>
            <p:cNvPr id="37" name="KSO_Shape">
              <a:extLst>
                <a:ext uri="{FF2B5EF4-FFF2-40B4-BE49-F238E27FC236}">
                  <a16:creationId xmlns:a16="http://schemas.microsoft.com/office/drawing/2014/main" id="{87EF9568-997C-4428-9972-3E09EF65D036}"/>
                </a:ext>
              </a:extLst>
            </p:cNvPr>
            <p:cNvSpPr>
              <a:spLocks/>
            </p:cNvSpPr>
            <p:nvPr/>
          </p:nvSpPr>
          <p:spPr bwMode="auto">
            <a:xfrm rot="16200000">
              <a:off x="6186693" y="3612718"/>
              <a:ext cx="567911" cy="470507"/>
            </a:xfrm>
            <a:custGeom>
              <a:avLst/>
              <a:gdLst>
                <a:gd name="T0" fmla="*/ 432306676 w 6235"/>
                <a:gd name="T1" fmla="*/ 188202068 h 5380"/>
                <a:gd name="T2" fmla="*/ 425585249 w 6235"/>
                <a:gd name="T3" fmla="*/ 175686526 h 5380"/>
                <a:gd name="T4" fmla="*/ 419517664 w 6235"/>
                <a:gd name="T5" fmla="*/ 168307917 h 5380"/>
                <a:gd name="T6" fmla="*/ 411302791 w 6235"/>
                <a:gd name="T7" fmla="*/ 163077441 h 5380"/>
                <a:gd name="T8" fmla="*/ 405981623 w 6235"/>
                <a:gd name="T9" fmla="*/ 161396108 h 5380"/>
                <a:gd name="T10" fmla="*/ 398980328 w 6235"/>
                <a:gd name="T11" fmla="*/ 160368660 h 5380"/>
                <a:gd name="T12" fmla="*/ 391979033 w 6235"/>
                <a:gd name="T13" fmla="*/ 160648984 h 5380"/>
                <a:gd name="T14" fmla="*/ 385164419 w 6235"/>
                <a:gd name="T15" fmla="*/ 162423555 h 5380"/>
                <a:gd name="T16" fmla="*/ 378816659 w 6235"/>
                <a:gd name="T17" fmla="*/ 165412355 h 5380"/>
                <a:gd name="T18" fmla="*/ 373122435 w 6235"/>
                <a:gd name="T19" fmla="*/ 169522146 h 5380"/>
                <a:gd name="T20" fmla="*/ 368361310 w 6235"/>
                <a:gd name="T21" fmla="*/ 174752316 h 5380"/>
                <a:gd name="T22" fmla="*/ 364533895 w 6235"/>
                <a:gd name="T23" fmla="*/ 181103783 h 5380"/>
                <a:gd name="T24" fmla="*/ 268103009 w 6235"/>
                <a:gd name="T25" fmla="*/ 29888304 h 5380"/>
                <a:gd name="T26" fmla="*/ 266049214 w 6235"/>
                <a:gd name="T27" fmla="*/ 22789713 h 5380"/>
                <a:gd name="T28" fmla="*/ 262781841 w 6235"/>
                <a:gd name="T29" fmla="*/ 16438552 h 5380"/>
                <a:gd name="T30" fmla="*/ 258394383 w 6235"/>
                <a:gd name="T31" fmla="*/ 10927752 h 5380"/>
                <a:gd name="T32" fmla="*/ 252980028 w 6235"/>
                <a:gd name="T33" fmla="*/ 6444705 h 5380"/>
                <a:gd name="T34" fmla="*/ 246912443 w 6235"/>
                <a:gd name="T35" fmla="*/ 2988800 h 5380"/>
                <a:gd name="T36" fmla="*/ 240191016 w 6235"/>
                <a:gd name="T37" fmla="*/ 840667 h 5380"/>
                <a:gd name="T38" fmla="*/ 233189721 w 6235"/>
                <a:gd name="T39" fmla="*/ 0 h 5380"/>
                <a:gd name="T40" fmla="*/ 225815064 w 6235"/>
                <a:gd name="T41" fmla="*/ 560343 h 5380"/>
                <a:gd name="T42" fmla="*/ 218346914 w 6235"/>
                <a:gd name="T43" fmla="*/ 2802019 h 5380"/>
                <a:gd name="T44" fmla="*/ 209665492 w 6235"/>
                <a:gd name="T45" fmla="*/ 7845714 h 5380"/>
                <a:gd name="T46" fmla="*/ 202944065 w 6235"/>
                <a:gd name="T47" fmla="*/ 14943999 h 5380"/>
                <a:gd name="T48" fmla="*/ 198183245 w 6235"/>
                <a:gd name="T49" fmla="*/ 23630380 h 5380"/>
                <a:gd name="T50" fmla="*/ 0 w 6235"/>
                <a:gd name="T51" fmla="*/ 395364689 h 5380"/>
                <a:gd name="T52" fmla="*/ 99885245 w 6235"/>
                <a:gd name="T53" fmla="*/ 395644708 h 5380"/>
                <a:gd name="T54" fmla="*/ 106606366 w 6235"/>
                <a:gd name="T55" fmla="*/ 395177603 h 5380"/>
                <a:gd name="T56" fmla="*/ 113047619 w 6235"/>
                <a:gd name="T57" fmla="*/ 393589812 h 5380"/>
                <a:gd name="T58" fmla="*/ 119022017 w 6235"/>
                <a:gd name="T59" fmla="*/ 390974574 h 5380"/>
                <a:gd name="T60" fmla="*/ 122569258 w 6235"/>
                <a:gd name="T61" fmla="*/ 388639660 h 5380"/>
                <a:gd name="T62" fmla="*/ 126303486 w 6235"/>
                <a:gd name="T63" fmla="*/ 385557623 h 5380"/>
                <a:gd name="T64" fmla="*/ 133304781 w 6235"/>
                <a:gd name="T65" fmla="*/ 376590918 h 5380"/>
                <a:gd name="T66" fmla="*/ 218907262 w 6235"/>
                <a:gd name="T67" fmla="*/ 166439803 h 5380"/>
                <a:gd name="T68" fmla="*/ 275104304 w 6235"/>
                <a:gd name="T69" fmla="*/ 476249371 h 5380"/>
                <a:gd name="T70" fmla="*/ 277811329 w 6235"/>
                <a:gd name="T71" fmla="*/ 483067637 h 5380"/>
                <a:gd name="T72" fmla="*/ 281731932 w 6235"/>
                <a:gd name="T73" fmla="*/ 488951999 h 5380"/>
                <a:gd name="T74" fmla="*/ 286493057 w 6235"/>
                <a:gd name="T75" fmla="*/ 493995389 h 5380"/>
                <a:gd name="T76" fmla="*/ 292280774 w 6235"/>
                <a:gd name="T77" fmla="*/ 497918399 h 5380"/>
                <a:gd name="T78" fmla="*/ 298721721 w 6235"/>
                <a:gd name="T79" fmla="*/ 500813655 h 5380"/>
                <a:gd name="T80" fmla="*/ 305629828 w 6235"/>
                <a:gd name="T81" fmla="*/ 502308208 h 5380"/>
                <a:gd name="T82" fmla="*/ 312817804 w 6235"/>
                <a:gd name="T83" fmla="*/ 502401446 h 5380"/>
                <a:gd name="T84" fmla="*/ 318885695 w 6235"/>
                <a:gd name="T85" fmla="*/ 501467541 h 5380"/>
                <a:gd name="T86" fmla="*/ 327660611 w 6235"/>
                <a:gd name="T87" fmla="*/ 498011636 h 5380"/>
                <a:gd name="T88" fmla="*/ 335128455 w 6235"/>
                <a:gd name="T89" fmla="*/ 492501142 h 5380"/>
                <a:gd name="T90" fmla="*/ 340916478 w 6235"/>
                <a:gd name="T91" fmla="*/ 485496095 h 5380"/>
                <a:gd name="T92" fmla="*/ 343996864 w 6235"/>
                <a:gd name="T93" fmla="*/ 479331714 h 5380"/>
                <a:gd name="T94" fmla="*/ 345303936 w 6235"/>
                <a:gd name="T95" fmla="*/ 475221923 h 5380"/>
                <a:gd name="T96" fmla="*/ 437721031 w 6235"/>
                <a:gd name="T97" fmla="*/ 371267204 h 5380"/>
                <a:gd name="T98" fmla="*/ 443975298 w 6235"/>
                <a:gd name="T99" fmla="*/ 381261051 h 5380"/>
                <a:gd name="T100" fmla="*/ 453030387 w 6235"/>
                <a:gd name="T101" fmla="*/ 388546423 h 5380"/>
                <a:gd name="T102" fmla="*/ 463672417 w 6235"/>
                <a:gd name="T103" fmla="*/ 392562670 h 5380"/>
                <a:gd name="T104" fmla="*/ 472447333 w 6235"/>
                <a:gd name="T105" fmla="*/ 393403031 h 5380"/>
                <a:gd name="T106" fmla="*/ 493918073 w 6235"/>
                <a:gd name="T107" fmla="*/ 320550845 h 5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235" h="5380">
                  <a:moveTo>
                    <a:pt x="5291" y="3432"/>
                  </a:moveTo>
                  <a:lnTo>
                    <a:pt x="4652" y="2060"/>
                  </a:lnTo>
                  <a:lnTo>
                    <a:pt x="4631" y="2015"/>
                  </a:lnTo>
                  <a:lnTo>
                    <a:pt x="4610" y="1969"/>
                  </a:lnTo>
                  <a:lnTo>
                    <a:pt x="4586" y="1924"/>
                  </a:lnTo>
                  <a:lnTo>
                    <a:pt x="4573" y="1902"/>
                  </a:lnTo>
                  <a:lnTo>
                    <a:pt x="4559" y="1881"/>
                  </a:lnTo>
                  <a:lnTo>
                    <a:pt x="4544" y="1860"/>
                  </a:lnTo>
                  <a:lnTo>
                    <a:pt x="4529" y="1839"/>
                  </a:lnTo>
                  <a:lnTo>
                    <a:pt x="4512" y="1820"/>
                  </a:lnTo>
                  <a:lnTo>
                    <a:pt x="4494" y="1802"/>
                  </a:lnTo>
                  <a:lnTo>
                    <a:pt x="4475" y="1786"/>
                  </a:lnTo>
                  <a:lnTo>
                    <a:pt x="4454" y="1771"/>
                  </a:lnTo>
                  <a:lnTo>
                    <a:pt x="4431" y="1757"/>
                  </a:lnTo>
                  <a:lnTo>
                    <a:pt x="4406" y="1746"/>
                  </a:lnTo>
                  <a:lnTo>
                    <a:pt x="4387" y="1739"/>
                  </a:lnTo>
                  <a:lnTo>
                    <a:pt x="4369" y="1733"/>
                  </a:lnTo>
                  <a:lnTo>
                    <a:pt x="4349" y="1728"/>
                  </a:lnTo>
                  <a:lnTo>
                    <a:pt x="4331" y="1723"/>
                  </a:lnTo>
                  <a:lnTo>
                    <a:pt x="4312" y="1720"/>
                  </a:lnTo>
                  <a:lnTo>
                    <a:pt x="4292" y="1718"/>
                  </a:lnTo>
                  <a:lnTo>
                    <a:pt x="4274" y="1717"/>
                  </a:lnTo>
                  <a:lnTo>
                    <a:pt x="4254" y="1717"/>
                  </a:lnTo>
                  <a:lnTo>
                    <a:pt x="4236" y="1717"/>
                  </a:lnTo>
                  <a:lnTo>
                    <a:pt x="4217" y="1718"/>
                  </a:lnTo>
                  <a:lnTo>
                    <a:pt x="4199" y="1720"/>
                  </a:lnTo>
                  <a:lnTo>
                    <a:pt x="4180" y="1724"/>
                  </a:lnTo>
                  <a:lnTo>
                    <a:pt x="4162" y="1728"/>
                  </a:lnTo>
                  <a:lnTo>
                    <a:pt x="4143" y="1733"/>
                  </a:lnTo>
                  <a:lnTo>
                    <a:pt x="4126" y="1739"/>
                  </a:lnTo>
                  <a:lnTo>
                    <a:pt x="4109" y="1746"/>
                  </a:lnTo>
                  <a:lnTo>
                    <a:pt x="4091" y="1754"/>
                  </a:lnTo>
                  <a:lnTo>
                    <a:pt x="4074" y="1761"/>
                  </a:lnTo>
                  <a:lnTo>
                    <a:pt x="4058" y="1771"/>
                  </a:lnTo>
                  <a:lnTo>
                    <a:pt x="4042" y="1781"/>
                  </a:lnTo>
                  <a:lnTo>
                    <a:pt x="4027" y="1792"/>
                  </a:lnTo>
                  <a:lnTo>
                    <a:pt x="4012" y="1803"/>
                  </a:lnTo>
                  <a:lnTo>
                    <a:pt x="3997" y="1815"/>
                  </a:lnTo>
                  <a:lnTo>
                    <a:pt x="3984" y="1828"/>
                  </a:lnTo>
                  <a:lnTo>
                    <a:pt x="3970" y="1841"/>
                  </a:lnTo>
                  <a:lnTo>
                    <a:pt x="3958" y="1856"/>
                  </a:lnTo>
                  <a:lnTo>
                    <a:pt x="3946" y="1871"/>
                  </a:lnTo>
                  <a:lnTo>
                    <a:pt x="3935" y="1887"/>
                  </a:lnTo>
                  <a:lnTo>
                    <a:pt x="3923" y="1903"/>
                  </a:lnTo>
                  <a:lnTo>
                    <a:pt x="3915" y="1920"/>
                  </a:lnTo>
                  <a:lnTo>
                    <a:pt x="3905" y="1939"/>
                  </a:lnTo>
                  <a:lnTo>
                    <a:pt x="3898" y="1957"/>
                  </a:lnTo>
                  <a:lnTo>
                    <a:pt x="3430" y="3400"/>
                  </a:lnTo>
                  <a:lnTo>
                    <a:pt x="2872" y="320"/>
                  </a:lnTo>
                  <a:lnTo>
                    <a:pt x="2868" y="300"/>
                  </a:lnTo>
                  <a:lnTo>
                    <a:pt x="2863" y="281"/>
                  </a:lnTo>
                  <a:lnTo>
                    <a:pt x="2857" y="263"/>
                  </a:lnTo>
                  <a:lnTo>
                    <a:pt x="2850" y="244"/>
                  </a:lnTo>
                  <a:lnTo>
                    <a:pt x="2842" y="226"/>
                  </a:lnTo>
                  <a:lnTo>
                    <a:pt x="2834" y="209"/>
                  </a:lnTo>
                  <a:lnTo>
                    <a:pt x="2825" y="192"/>
                  </a:lnTo>
                  <a:lnTo>
                    <a:pt x="2815" y="176"/>
                  </a:lnTo>
                  <a:lnTo>
                    <a:pt x="2804" y="160"/>
                  </a:lnTo>
                  <a:lnTo>
                    <a:pt x="2793" y="146"/>
                  </a:lnTo>
                  <a:lnTo>
                    <a:pt x="2781" y="131"/>
                  </a:lnTo>
                  <a:lnTo>
                    <a:pt x="2768" y="117"/>
                  </a:lnTo>
                  <a:lnTo>
                    <a:pt x="2755" y="105"/>
                  </a:lnTo>
                  <a:lnTo>
                    <a:pt x="2740" y="93"/>
                  </a:lnTo>
                  <a:lnTo>
                    <a:pt x="2725" y="80"/>
                  </a:lnTo>
                  <a:lnTo>
                    <a:pt x="2710" y="69"/>
                  </a:lnTo>
                  <a:lnTo>
                    <a:pt x="2696" y="59"/>
                  </a:lnTo>
                  <a:lnTo>
                    <a:pt x="2678" y="49"/>
                  </a:lnTo>
                  <a:lnTo>
                    <a:pt x="2662" y="41"/>
                  </a:lnTo>
                  <a:lnTo>
                    <a:pt x="2645" y="32"/>
                  </a:lnTo>
                  <a:lnTo>
                    <a:pt x="2628" y="26"/>
                  </a:lnTo>
                  <a:lnTo>
                    <a:pt x="2610" y="20"/>
                  </a:lnTo>
                  <a:lnTo>
                    <a:pt x="2592" y="14"/>
                  </a:lnTo>
                  <a:lnTo>
                    <a:pt x="2573" y="9"/>
                  </a:lnTo>
                  <a:lnTo>
                    <a:pt x="2555" y="5"/>
                  </a:lnTo>
                  <a:lnTo>
                    <a:pt x="2536" y="2"/>
                  </a:lnTo>
                  <a:lnTo>
                    <a:pt x="2517" y="1"/>
                  </a:lnTo>
                  <a:lnTo>
                    <a:pt x="2498" y="0"/>
                  </a:lnTo>
                  <a:lnTo>
                    <a:pt x="2478" y="0"/>
                  </a:lnTo>
                  <a:lnTo>
                    <a:pt x="2459" y="1"/>
                  </a:lnTo>
                  <a:lnTo>
                    <a:pt x="2439" y="2"/>
                  </a:lnTo>
                  <a:lnTo>
                    <a:pt x="2419" y="6"/>
                  </a:lnTo>
                  <a:lnTo>
                    <a:pt x="2391" y="12"/>
                  </a:lnTo>
                  <a:lnTo>
                    <a:pt x="2365" y="20"/>
                  </a:lnTo>
                  <a:lnTo>
                    <a:pt x="2339" y="30"/>
                  </a:lnTo>
                  <a:lnTo>
                    <a:pt x="2314" y="41"/>
                  </a:lnTo>
                  <a:lnTo>
                    <a:pt x="2291" y="54"/>
                  </a:lnTo>
                  <a:lnTo>
                    <a:pt x="2267" y="68"/>
                  </a:lnTo>
                  <a:lnTo>
                    <a:pt x="2246" y="84"/>
                  </a:lnTo>
                  <a:lnTo>
                    <a:pt x="2227" y="101"/>
                  </a:lnTo>
                  <a:lnTo>
                    <a:pt x="2207" y="120"/>
                  </a:lnTo>
                  <a:lnTo>
                    <a:pt x="2190" y="139"/>
                  </a:lnTo>
                  <a:lnTo>
                    <a:pt x="2174" y="160"/>
                  </a:lnTo>
                  <a:lnTo>
                    <a:pt x="2159" y="183"/>
                  </a:lnTo>
                  <a:lnTo>
                    <a:pt x="2145" y="205"/>
                  </a:lnTo>
                  <a:lnTo>
                    <a:pt x="2134" y="228"/>
                  </a:lnTo>
                  <a:lnTo>
                    <a:pt x="2123" y="253"/>
                  </a:lnTo>
                  <a:lnTo>
                    <a:pt x="2116" y="279"/>
                  </a:lnTo>
                  <a:lnTo>
                    <a:pt x="823" y="3453"/>
                  </a:lnTo>
                  <a:lnTo>
                    <a:pt x="3" y="3453"/>
                  </a:lnTo>
                  <a:lnTo>
                    <a:pt x="0" y="4233"/>
                  </a:lnTo>
                  <a:lnTo>
                    <a:pt x="1033" y="4233"/>
                  </a:lnTo>
                  <a:lnTo>
                    <a:pt x="1052" y="4235"/>
                  </a:lnTo>
                  <a:lnTo>
                    <a:pt x="1070" y="4236"/>
                  </a:lnTo>
                  <a:lnTo>
                    <a:pt x="1088" y="4236"/>
                  </a:lnTo>
                  <a:lnTo>
                    <a:pt x="1106" y="4235"/>
                  </a:lnTo>
                  <a:lnTo>
                    <a:pt x="1123" y="4234"/>
                  </a:lnTo>
                  <a:lnTo>
                    <a:pt x="1142" y="4231"/>
                  </a:lnTo>
                  <a:lnTo>
                    <a:pt x="1159" y="4229"/>
                  </a:lnTo>
                  <a:lnTo>
                    <a:pt x="1176" y="4225"/>
                  </a:lnTo>
                  <a:lnTo>
                    <a:pt x="1194" y="4220"/>
                  </a:lnTo>
                  <a:lnTo>
                    <a:pt x="1211" y="4214"/>
                  </a:lnTo>
                  <a:lnTo>
                    <a:pt x="1227" y="4208"/>
                  </a:lnTo>
                  <a:lnTo>
                    <a:pt x="1243" y="4202"/>
                  </a:lnTo>
                  <a:lnTo>
                    <a:pt x="1259" y="4194"/>
                  </a:lnTo>
                  <a:lnTo>
                    <a:pt x="1275" y="4186"/>
                  </a:lnTo>
                  <a:lnTo>
                    <a:pt x="1291" y="4177"/>
                  </a:lnTo>
                  <a:lnTo>
                    <a:pt x="1306" y="4167"/>
                  </a:lnTo>
                  <a:lnTo>
                    <a:pt x="1313" y="4161"/>
                  </a:lnTo>
                  <a:lnTo>
                    <a:pt x="1331" y="4148"/>
                  </a:lnTo>
                  <a:lnTo>
                    <a:pt x="1353" y="4128"/>
                  </a:lnTo>
                  <a:lnTo>
                    <a:pt x="1375" y="4107"/>
                  </a:lnTo>
                  <a:lnTo>
                    <a:pt x="1395" y="4083"/>
                  </a:lnTo>
                  <a:lnTo>
                    <a:pt x="1412" y="4059"/>
                  </a:lnTo>
                  <a:lnTo>
                    <a:pt x="1428" y="4032"/>
                  </a:lnTo>
                  <a:lnTo>
                    <a:pt x="1442" y="4004"/>
                  </a:lnTo>
                  <a:lnTo>
                    <a:pt x="1454" y="3976"/>
                  </a:lnTo>
                  <a:lnTo>
                    <a:pt x="1463" y="3946"/>
                  </a:lnTo>
                  <a:lnTo>
                    <a:pt x="2345" y="1782"/>
                  </a:lnTo>
                  <a:lnTo>
                    <a:pt x="2939" y="5061"/>
                  </a:lnTo>
                  <a:lnTo>
                    <a:pt x="2942" y="5080"/>
                  </a:lnTo>
                  <a:lnTo>
                    <a:pt x="2947" y="5099"/>
                  </a:lnTo>
                  <a:lnTo>
                    <a:pt x="2953" y="5118"/>
                  </a:lnTo>
                  <a:lnTo>
                    <a:pt x="2960" y="5136"/>
                  </a:lnTo>
                  <a:lnTo>
                    <a:pt x="2968" y="5155"/>
                  </a:lnTo>
                  <a:lnTo>
                    <a:pt x="2976" y="5172"/>
                  </a:lnTo>
                  <a:lnTo>
                    <a:pt x="2986" y="5188"/>
                  </a:lnTo>
                  <a:lnTo>
                    <a:pt x="2995" y="5204"/>
                  </a:lnTo>
                  <a:lnTo>
                    <a:pt x="3007" y="5220"/>
                  </a:lnTo>
                  <a:lnTo>
                    <a:pt x="3018" y="5235"/>
                  </a:lnTo>
                  <a:lnTo>
                    <a:pt x="3030" y="5250"/>
                  </a:lnTo>
                  <a:lnTo>
                    <a:pt x="3042" y="5263"/>
                  </a:lnTo>
                  <a:lnTo>
                    <a:pt x="3056" y="5277"/>
                  </a:lnTo>
                  <a:lnTo>
                    <a:pt x="3069" y="5289"/>
                  </a:lnTo>
                  <a:lnTo>
                    <a:pt x="3084" y="5300"/>
                  </a:lnTo>
                  <a:lnTo>
                    <a:pt x="3099" y="5311"/>
                  </a:lnTo>
                  <a:lnTo>
                    <a:pt x="3115" y="5321"/>
                  </a:lnTo>
                  <a:lnTo>
                    <a:pt x="3131" y="5331"/>
                  </a:lnTo>
                  <a:lnTo>
                    <a:pt x="3148" y="5340"/>
                  </a:lnTo>
                  <a:lnTo>
                    <a:pt x="3164" y="5348"/>
                  </a:lnTo>
                  <a:lnTo>
                    <a:pt x="3182" y="5356"/>
                  </a:lnTo>
                  <a:lnTo>
                    <a:pt x="3200" y="5362"/>
                  </a:lnTo>
                  <a:lnTo>
                    <a:pt x="3218" y="5367"/>
                  </a:lnTo>
                  <a:lnTo>
                    <a:pt x="3236" y="5372"/>
                  </a:lnTo>
                  <a:lnTo>
                    <a:pt x="3255" y="5375"/>
                  </a:lnTo>
                  <a:lnTo>
                    <a:pt x="3274" y="5378"/>
                  </a:lnTo>
                  <a:lnTo>
                    <a:pt x="3293" y="5380"/>
                  </a:lnTo>
                  <a:lnTo>
                    <a:pt x="3313" y="5380"/>
                  </a:lnTo>
                  <a:lnTo>
                    <a:pt x="3332" y="5380"/>
                  </a:lnTo>
                  <a:lnTo>
                    <a:pt x="3351" y="5379"/>
                  </a:lnTo>
                  <a:lnTo>
                    <a:pt x="3371" y="5378"/>
                  </a:lnTo>
                  <a:lnTo>
                    <a:pt x="3390" y="5374"/>
                  </a:lnTo>
                  <a:lnTo>
                    <a:pt x="3416" y="5369"/>
                  </a:lnTo>
                  <a:lnTo>
                    <a:pt x="3441" y="5362"/>
                  </a:lnTo>
                  <a:lnTo>
                    <a:pt x="3466" y="5353"/>
                  </a:lnTo>
                  <a:lnTo>
                    <a:pt x="3488" y="5343"/>
                  </a:lnTo>
                  <a:lnTo>
                    <a:pt x="3510" y="5332"/>
                  </a:lnTo>
                  <a:lnTo>
                    <a:pt x="3532" y="5319"/>
                  </a:lnTo>
                  <a:lnTo>
                    <a:pt x="3552" y="5305"/>
                  </a:lnTo>
                  <a:lnTo>
                    <a:pt x="3572" y="5290"/>
                  </a:lnTo>
                  <a:lnTo>
                    <a:pt x="3590" y="5273"/>
                  </a:lnTo>
                  <a:lnTo>
                    <a:pt x="3608" y="5256"/>
                  </a:lnTo>
                  <a:lnTo>
                    <a:pt x="3624" y="5237"/>
                  </a:lnTo>
                  <a:lnTo>
                    <a:pt x="3638" y="5217"/>
                  </a:lnTo>
                  <a:lnTo>
                    <a:pt x="3652" y="5198"/>
                  </a:lnTo>
                  <a:lnTo>
                    <a:pt x="3664" y="5177"/>
                  </a:lnTo>
                  <a:lnTo>
                    <a:pt x="3675" y="5155"/>
                  </a:lnTo>
                  <a:lnTo>
                    <a:pt x="3685" y="5132"/>
                  </a:lnTo>
                  <a:lnTo>
                    <a:pt x="3691" y="5110"/>
                  </a:lnTo>
                  <a:lnTo>
                    <a:pt x="3699" y="5088"/>
                  </a:lnTo>
                  <a:lnTo>
                    <a:pt x="4317" y="3181"/>
                  </a:lnTo>
                  <a:lnTo>
                    <a:pt x="4676" y="3944"/>
                  </a:lnTo>
                  <a:lnTo>
                    <a:pt x="4689" y="3975"/>
                  </a:lnTo>
                  <a:lnTo>
                    <a:pt x="4702" y="4003"/>
                  </a:lnTo>
                  <a:lnTo>
                    <a:pt x="4718" y="4032"/>
                  </a:lnTo>
                  <a:lnTo>
                    <a:pt x="4737" y="4057"/>
                  </a:lnTo>
                  <a:lnTo>
                    <a:pt x="4756" y="4082"/>
                  </a:lnTo>
                  <a:lnTo>
                    <a:pt x="4779" y="4104"/>
                  </a:lnTo>
                  <a:lnTo>
                    <a:pt x="4802" y="4124"/>
                  </a:lnTo>
                  <a:lnTo>
                    <a:pt x="4827" y="4143"/>
                  </a:lnTo>
                  <a:lnTo>
                    <a:pt x="4853" y="4160"/>
                  </a:lnTo>
                  <a:lnTo>
                    <a:pt x="4880" y="4173"/>
                  </a:lnTo>
                  <a:lnTo>
                    <a:pt x="4908" y="4186"/>
                  </a:lnTo>
                  <a:lnTo>
                    <a:pt x="4938" y="4196"/>
                  </a:lnTo>
                  <a:lnTo>
                    <a:pt x="4967" y="4203"/>
                  </a:lnTo>
                  <a:lnTo>
                    <a:pt x="4998" y="4208"/>
                  </a:lnTo>
                  <a:lnTo>
                    <a:pt x="5029" y="4211"/>
                  </a:lnTo>
                  <a:lnTo>
                    <a:pt x="5061" y="4212"/>
                  </a:lnTo>
                  <a:lnTo>
                    <a:pt x="5074" y="4212"/>
                  </a:lnTo>
                  <a:lnTo>
                    <a:pt x="6235" y="4212"/>
                  </a:lnTo>
                  <a:lnTo>
                    <a:pt x="6235" y="3432"/>
                  </a:lnTo>
                  <a:lnTo>
                    <a:pt x="5291" y="3432"/>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a:solidFill>
                  <a:srgbClr val="FFFFFF"/>
                </a:solidFill>
                <a:latin typeface="Arial" panose="020B0604020202020204" pitchFamily="34" charset="0"/>
                <a:ea typeface="Arial Unicode MS" panose="020B0604020202020204" pitchFamily="34" charset="-122"/>
                <a:cs typeface="Arial" panose="020B0604020202020204" pitchFamily="34" charset="0"/>
              </a:endParaRPr>
            </a:p>
          </p:txBody>
        </p:sp>
        <p:cxnSp>
          <p:nvCxnSpPr>
            <p:cNvPr id="38" name="直接连接符 37">
              <a:extLst>
                <a:ext uri="{FF2B5EF4-FFF2-40B4-BE49-F238E27FC236}">
                  <a16:creationId xmlns:a16="http://schemas.microsoft.com/office/drawing/2014/main" id="{40B47A26-27C2-45B4-8B03-2CDAC400C8B1}"/>
                </a:ext>
              </a:extLst>
            </p:cNvPr>
            <p:cNvCxnSpPr>
              <a:cxnSpLocks/>
            </p:cNvCxnSpPr>
            <p:nvPr/>
          </p:nvCxnSpPr>
          <p:spPr>
            <a:xfrm flipV="1">
              <a:off x="6569075" y="3096215"/>
              <a:ext cx="0" cy="478680"/>
            </a:xfrm>
            <a:prstGeom prst="line">
              <a:avLst/>
            </a:prstGeom>
            <a:grpFill/>
            <a:ln w="698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34FDCAD0-D7BD-4240-BDF7-754328DB0A20}"/>
                </a:ext>
              </a:extLst>
            </p:cNvPr>
            <p:cNvCxnSpPr/>
            <p:nvPr/>
          </p:nvCxnSpPr>
          <p:spPr>
            <a:xfrm>
              <a:off x="6569075" y="4097100"/>
              <a:ext cx="0" cy="546712"/>
            </a:xfrm>
            <a:prstGeom prst="straightConnector1">
              <a:avLst/>
            </a:prstGeom>
            <a:grpFill/>
            <a:ln w="698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41" name="图片 40" descr="C:\Users\80008319\AppData\Roaming\DingTalk\2197958983_v2\ImageFiles\bd\lALPD4BhuLq2xGTNAenM3g_222_48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683" y="1368170"/>
            <a:ext cx="588690" cy="1207608"/>
          </a:xfrm>
          <a:prstGeom prst="rect">
            <a:avLst/>
          </a:prstGeom>
          <a:noFill/>
          <a:ln>
            <a:noFill/>
          </a:ln>
        </p:spPr>
      </p:pic>
      <p:sp>
        <p:nvSpPr>
          <p:cNvPr id="3" name="矩形 2"/>
          <p:cNvSpPr/>
          <p:nvPr/>
        </p:nvSpPr>
        <p:spPr>
          <a:xfrm>
            <a:off x="8345554" y="2282925"/>
            <a:ext cx="2754568" cy="1287532"/>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solidFill>
                  <a:srgbClr val="92D050"/>
                </a:solidFill>
                <a:latin typeface="Arial" panose="020B0604020202020204" pitchFamily="34" charset="0"/>
                <a:cs typeface="Arial" panose="020B0604020202020204" pitchFamily="34" charset="0"/>
              </a:rPr>
              <a:t>Active equilibrium</a:t>
            </a:r>
          </a:p>
          <a:p>
            <a:pPr marL="285750" indent="-285750">
              <a:lnSpc>
                <a:spcPct val="150000"/>
              </a:lnSpc>
              <a:buFont typeface="Arial" panose="020B0604020202020204" pitchFamily="34" charset="0"/>
              <a:buChar char="•"/>
            </a:pPr>
            <a:r>
              <a:rPr lang="zh-CN" altLang="en-US" b="1" dirty="0">
                <a:solidFill>
                  <a:srgbClr val="92D050"/>
                </a:solidFill>
                <a:latin typeface="Arial" panose="020B0604020202020204" pitchFamily="34" charset="0"/>
                <a:cs typeface="Arial" panose="020B0604020202020204" pitchFamily="34" charset="0"/>
              </a:rPr>
              <a:t>Reduce barrel effect</a:t>
            </a:r>
          </a:p>
          <a:p>
            <a:pPr marL="285750" indent="-285750">
              <a:lnSpc>
                <a:spcPct val="150000"/>
              </a:lnSpc>
              <a:buFont typeface="Arial" panose="020B0604020202020204" pitchFamily="34" charset="0"/>
              <a:buChar char="•"/>
            </a:pPr>
            <a:r>
              <a:rPr lang="zh-CN" altLang="en-US" b="1" dirty="0">
                <a:solidFill>
                  <a:srgbClr val="92D050"/>
                </a:solidFill>
                <a:latin typeface="Arial" panose="020B0604020202020204" pitchFamily="34" charset="0"/>
                <a:cs typeface="Arial" panose="020B0604020202020204" pitchFamily="34" charset="0"/>
              </a:rPr>
              <a:t>Active awake battery</a:t>
            </a:r>
          </a:p>
        </p:txBody>
      </p:sp>
    </p:spTree>
    <p:extLst>
      <p:ext uri="{BB962C8B-B14F-4D97-AF65-F5344CB8AC3E}">
        <p14:creationId xmlns:p14="http://schemas.microsoft.com/office/powerpoint/2010/main" val="719726005"/>
      </p:ext>
    </p:extLst>
  </p:cSld>
  <p:clrMapOvr>
    <a:masterClrMapping/>
  </p:clrMapOvr>
  <p:transition advClick="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5373266" cy="461665"/>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ALL-IN-ONE System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Advantage-2</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cs typeface="Arial" panose="020B0604020202020204" pitchFamily="34" charset="0"/>
            </a:endParaRPr>
          </a:p>
        </p:txBody>
      </p:sp>
      <p:grpSp>
        <p:nvGrpSpPr>
          <p:cNvPr id="41" name="组合 40">
            <a:extLst>
              <a:ext uri="{FF2B5EF4-FFF2-40B4-BE49-F238E27FC236}">
                <a16:creationId xmlns:a16="http://schemas.microsoft.com/office/drawing/2014/main" id="{B32FDCFC-CF58-47F4-A786-E662059415E1}"/>
              </a:ext>
            </a:extLst>
          </p:cNvPr>
          <p:cNvGrpSpPr/>
          <p:nvPr/>
        </p:nvGrpSpPr>
        <p:grpSpPr>
          <a:xfrm>
            <a:off x="1369602" y="2107933"/>
            <a:ext cx="4825373" cy="4386565"/>
            <a:chOff x="134632" y="1443993"/>
            <a:chExt cx="6245869" cy="5071001"/>
          </a:xfrm>
        </p:grpSpPr>
        <p:sp>
          <p:nvSpPr>
            <p:cNvPr id="42" name="矩形 41">
              <a:extLst>
                <a:ext uri="{FF2B5EF4-FFF2-40B4-BE49-F238E27FC236}">
                  <a16:creationId xmlns:a16="http://schemas.microsoft.com/office/drawing/2014/main" id="{0C0D6E9A-087D-439C-B6A6-5342ACF3E2FA}"/>
                </a:ext>
              </a:extLst>
            </p:cNvPr>
            <p:cNvSpPr/>
            <p:nvPr/>
          </p:nvSpPr>
          <p:spPr>
            <a:xfrm>
              <a:off x="134632" y="1443993"/>
              <a:ext cx="6122525" cy="5071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78">
              <a:extLst>
                <a:ext uri="{FF2B5EF4-FFF2-40B4-BE49-F238E27FC236}">
                  <a16:creationId xmlns:a16="http://schemas.microsoft.com/office/drawing/2014/main" id="{7568587D-97ED-4E62-95CE-6A70E9EF370D}"/>
                </a:ext>
              </a:extLst>
            </p:cNvPr>
            <p:cNvSpPr txBox="1"/>
            <p:nvPr/>
          </p:nvSpPr>
          <p:spPr>
            <a:xfrm>
              <a:off x="134633" y="1803107"/>
              <a:ext cx="6245868" cy="8709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Clr>
                  <a:srgbClr val="FF0000"/>
                </a:buClr>
                <a:buFontTx/>
                <a:buChar char="x"/>
              </a:pP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Track every </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few </a:t>
              </a: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minutes</a:t>
              </a:r>
            </a:p>
            <a:p>
              <a:pPr marL="285750" indent="-285750">
                <a:lnSpc>
                  <a:spcPct val="150000"/>
                </a:lnSpc>
                <a:buClr>
                  <a:srgbClr val="FF0000"/>
                </a:buClr>
                <a:buFontTx/>
                <a:buChar char="x"/>
              </a:pP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Shut down when illumination fluctuates sharply</a:t>
              </a:r>
              <a:endPar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4" name="组合 43">
              <a:extLst>
                <a:ext uri="{FF2B5EF4-FFF2-40B4-BE49-F238E27FC236}">
                  <a16:creationId xmlns:a16="http://schemas.microsoft.com/office/drawing/2014/main" id="{763C37B1-320C-41DD-B3C0-24005DEAD868}"/>
                </a:ext>
              </a:extLst>
            </p:cNvPr>
            <p:cNvGrpSpPr/>
            <p:nvPr/>
          </p:nvGrpSpPr>
          <p:grpSpPr>
            <a:xfrm>
              <a:off x="484421" y="2861139"/>
              <a:ext cx="5281803" cy="3292749"/>
              <a:chOff x="468122" y="2678109"/>
              <a:chExt cx="5281803" cy="3292749"/>
            </a:xfrm>
          </p:grpSpPr>
          <p:pic>
            <p:nvPicPr>
              <p:cNvPr id="46" name="图片 45">
                <a:extLst>
                  <a:ext uri="{FF2B5EF4-FFF2-40B4-BE49-F238E27FC236}">
                    <a16:creationId xmlns:a16="http://schemas.microsoft.com/office/drawing/2014/main" id="{2B36340B-2163-4888-9361-089C4DBFB8AC}"/>
                  </a:ext>
                </a:extLst>
              </p:cNvPr>
              <p:cNvPicPr>
                <a:picLocks noChangeAspect="1"/>
              </p:cNvPicPr>
              <p:nvPr/>
            </p:nvPicPr>
            <p:blipFill rotWithShape="1">
              <a:blip r:embed="rId3">
                <a:extLst>
                  <a:ext uri="{28A0092B-C50C-407E-A947-70E740481C1C}">
                    <a14:useLocalDpi xmlns:a14="http://schemas.microsoft.com/office/drawing/2010/main" val="0"/>
                  </a:ext>
                </a:extLst>
              </a:blip>
              <a:srcRect t="206"/>
              <a:stretch/>
            </p:blipFill>
            <p:spPr>
              <a:xfrm>
                <a:off x="468122" y="2678109"/>
                <a:ext cx="5281803" cy="3292749"/>
              </a:xfrm>
              <a:prstGeom prst="rect">
                <a:avLst/>
              </a:prstGeom>
              <a:ln>
                <a:solidFill>
                  <a:schemeClr val="bg1">
                    <a:lumMod val="65000"/>
                  </a:schemeClr>
                </a:solidFill>
              </a:ln>
            </p:spPr>
          </p:pic>
          <p:cxnSp>
            <p:nvCxnSpPr>
              <p:cNvPr id="47" name="直接箭头连接符 46">
                <a:extLst>
                  <a:ext uri="{FF2B5EF4-FFF2-40B4-BE49-F238E27FC236}">
                    <a16:creationId xmlns:a16="http://schemas.microsoft.com/office/drawing/2014/main" id="{712742F2-4D7C-41A2-BE3A-361F2BCD5B02}"/>
                  </a:ext>
                </a:extLst>
              </p:cNvPr>
              <p:cNvCxnSpPr/>
              <p:nvPr/>
            </p:nvCxnSpPr>
            <p:spPr>
              <a:xfrm>
                <a:off x="1530438" y="4552794"/>
                <a:ext cx="82970" cy="739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6EFE57E1-18F4-460E-BCAD-B749C6F201F2}"/>
                  </a:ext>
                </a:extLst>
              </p:cNvPr>
              <p:cNvCxnSpPr/>
              <p:nvPr/>
            </p:nvCxnSpPr>
            <p:spPr>
              <a:xfrm>
                <a:off x="1494282" y="4849098"/>
                <a:ext cx="82970" cy="739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D79D716-1D74-44AF-908D-6504585C80DF}"/>
                  </a:ext>
                </a:extLst>
              </p:cNvPr>
              <p:cNvCxnSpPr/>
              <p:nvPr/>
            </p:nvCxnSpPr>
            <p:spPr>
              <a:xfrm>
                <a:off x="1624017" y="4252744"/>
                <a:ext cx="82970" cy="739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08BA0410-5478-44D0-B7AB-588CCC2D01D1}"/>
                  </a:ext>
                </a:extLst>
              </p:cNvPr>
              <p:cNvCxnSpPr>
                <a:cxnSpLocks/>
              </p:cNvCxnSpPr>
              <p:nvPr/>
            </p:nvCxnSpPr>
            <p:spPr>
              <a:xfrm flipV="1">
                <a:off x="2404589" y="5620018"/>
                <a:ext cx="0" cy="1856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80">
              <a:extLst>
                <a:ext uri="{FF2B5EF4-FFF2-40B4-BE49-F238E27FC236}">
                  <a16:creationId xmlns:a16="http://schemas.microsoft.com/office/drawing/2014/main" id="{9B88F07D-18CB-4771-8255-8F6CB48DA35A}"/>
                </a:ext>
              </a:extLst>
            </p:cNvPr>
            <p:cNvSpPr txBox="1"/>
            <p:nvPr/>
          </p:nvSpPr>
          <p:spPr>
            <a:xfrm>
              <a:off x="238950" y="1445756"/>
              <a:ext cx="2181936" cy="326612"/>
            </a:xfrm>
            <a:prstGeom prst="rect">
              <a:avLst/>
            </a:prstGeom>
            <a:solidFill>
              <a:schemeClr val="accent6">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B0F0"/>
                </a:buClr>
              </a:pP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Other inverter</a:t>
              </a:r>
              <a:endParaRPr lang="zh-CN" altLang="en-US" sz="12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组合 50">
            <a:extLst>
              <a:ext uri="{FF2B5EF4-FFF2-40B4-BE49-F238E27FC236}">
                <a16:creationId xmlns:a16="http://schemas.microsoft.com/office/drawing/2014/main" id="{8AF6A7AD-8F72-46A3-A860-F717FD80B32E}"/>
              </a:ext>
            </a:extLst>
          </p:cNvPr>
          <p:cNvGrpSpPr/>
          <p:nvPr/>
        </p:nvGrpSpPr>
        <p:grpSpPr>
          <a:xfrm>
            <a:off x="6369920" y="2150859"/>
            <a:ext cx="5197534" cy="4300711"/>
            <a:chOff x="6095999" y="1451931"/>
            <a:chExt cx="6913675" cy="5071001"/>
          </a:xfrm>
        </p:grpSpPr>
        <p:sp>
          <p:nvSpPr>
            <p:cNvPr id="52" name="矩形 51">
              <a:extLst>
                <a:ext uri="{FF2B5EF4-FFF2-40B4-BE49-F238E27FC236}">
                  <a16:creationId xmlns:a16="http://schemas.microsoft.com/office/drawing/2014/main" id="{461F0814-FA6F-41E7-AF64-85EEDA4A75FD}"/>
                </a:ext>
              </a:extLst>
            </p:cNvPr>
            <p:cNvSpPr/>
            <p:nvPr/>
          </p:nvSpPr>
          <p:spPr>
            <a:xfrm>
              <a:off x="6096000" y="1451931"/>
              <a:ext cx="6625509" cy="5071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53" name="图片 52">
              <a:extLst>
                <a:ext uri="{FF2B5EF4-FFF2-40B4-BE49-F238E27FC236}">
                  <a16:creationId xmlns:a16="http://schemas.microsoft.com/office/drawing/2014/main" id="{F94CBBC3-4922-4779-A0D8-F2AA91B86397}"/>
                </a:ext>
              </a:extLst>
            </p:cNvPr>
            <p:cNvPicPr>
              <a:picLocks noChangeAspect="1"/>
            </p:cNvPicPr>
            <p:nvPr/>
          </p:nvPicPr>
          <p:blipFill rotWithShape="1">
            <a:blip r:embed="rId4"/>
            <a:srcRect l="8463" t="5907" r="12982"/>
            <a:stretch/>
          </p:blipFill>
          <p:spPr>
            <a:xfrm>
              <a:off x="6341754" y="2878459"/>
              <a:ext cx="5281234" cy="3292748"/>
            </a:xfrm>
            <a:prstGeom prst="rect">
              <a:avLst/>
            </a:prstGeom>
            <a:ln>
              <a:solidFill>
                <a:schemeClr val="bg1">
                  <a:lumMod val="65000"/>
                </a:schemeClr>
              </a:solidFill>
            </a:ln>
          </p:spPr>
        </p:pic>
        <p:sp>
          <p:nvSpPr>
            <p:cNvPr id="54" name="文本框 89">
              <a:extLst>
                <a:ext uri="{FF2B5EF4-FFF2-40B4-BE49-F238E27FC236}">
                  <a16:creationId xmlns:a16="http://schemas.microsoft.com/office/drawing/2014/main" id="{E306A063-EB51-400D-866F-8F4815164D1F}"/>
                </a:ext>
              </a:extLst>
            </p:cNvPr>
            <p:cNvSpPr txBox="1"/>
            <p:nvPr/>
          </p:nvSpPr>
          <p:spPr>
            <a:xfrm>
              <a:off x="6095999" y="1821259"/>
              <a:ext cx="6913675" cy="8709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Clr>
                  <a:srgbClr val="00B0F0"/>
                </a:buClr>
                <a:buFont typeface="Wingdings" panose="05000000000000000000" pitchFamily="2" charset="2"/>
                <a:buChar char="ü"/>
              </a:pP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Track in real time</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nSpc>
                  <a:spcPct val="150000"/>
                </a:lnSpc>
                <a:buClr>
                  <a:srgbClr val="00B0F0"/>
                </a:buClr>
                <a:buFont typeface="Wingdings" panose="05000000000000000000" pitchFamily="2" charset="2"/>
                <a:buChar char="ü"/>
              </a:pP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Respond quickly when </a:t>
              </a: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illumination </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fluctuates sharply</a:t>
              </a:r>
              <a:endPar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文本框 90">
              <a:extLst>
                <a:ext uri="{FF2B5EF4-FFF2-40B4-BE49-F238E27FC236}">
                  <a16:creationId xmlns:a16="http://schemas.microsoft.com/office/drawing/2014/main" id="{3BCD39C2-7E92-4443-A2DB-B19E401D92F8}"/>
                </a:ext>
              </a:extLst>
            </p:cNvPr>
            <p:cNvSpPr txBox="1"/>
            <p:nvPr/>
          </p:nvSpPr>
          <p:spPr>
            <a:xfrm>
              <a:off x="6096000" y="1455600"/>
              <a:ext cx="1956650" cy="326612"/>
            </a:xfrm>
            <a:prstGeom prst="rect">
              <a:avLst/>
            </a:prstGeom>
            <a:solidFill>
              <a:schemeClr val="accent6">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B0F0"/>
                </a:buClr>
              </a:pPr>
              <a:r>
                <a:rPr lang="en-US" altLang="zh-CN" sz="1200" dirty="0" err="1" smtClean="0">
                  <a:solidFill>
                    <a:prstClr val="white"/>
                  </a:solidFill>
                  <a:latin typeface="Arial" panose="020B0604020202020204" pitchFamily="34" charset="0"/>
                  <a:ea typeface="微软雅黑" panose="020B0503020204020204" pitchFamily="34" charset="-122"/>
                  <a:cs typeface="Arial" panose="020B0604020202020204" pitchFamily="34" charset="0"/>
                </a:rPr>
                <a:t>GHybrid</a:t>
              </a: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 Inverter</a:t>
              </a:r>
              <a:endParaRPr lang="zh-CN" altLang="en-US" sz="12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6" name="矩形 55"/>
          <p:cNvSpPr/>
          <p:nvPr/>
        </p:nvSpPr>
        <p:spPr>
          <a:xfrm>
            <a:off x="1176447" y="1110260"/>
            <a:ext cx="5766322" cy="400110"/>
          </a:xfrm>
          <a:prstGeom prst="rect">
            <a:avLst/>
          </a:prstGeom>
        </p:spPr>
        <p:txBody>
          <a:bodyPr wrap="none">
            <a:spAutoFit/>
          </a:bodyPr>
          <a:lstStyle/>
          <a:p>
            <a:r>
              <a:rPr lang="zh-CN" altLang="en-US" sz="2000" b="1" dirty="0">
                <a:solidFill>
                  <a:srgbClr val="92D050"/>
                </a:solidFill>
                <a:latin typeface="Arial" panose="020B0604020202020204" pitchFamily="34" charset="0"/>
                <a:cs typeface="Arial" panose="020B0604020202020204" pitchFamily="34" charset="0"/>
              </a:rPr>
              <a:t>Improved MPPT performance in off-grid mode</a:t>
            </a:r>
          </a:p>
        </p:txBody>
      </p:sp>
    </p:spTree>
    <p:extLst>
      <p:ext uri="{BB962C8B-B14F-4D97-AF65-F5344CB8AC3E}">
        <p14:creationId xmlns:p14="http://schemas.microsoft.com/office/powerpoint/2010/main" val="2731041378"/>
      </p:ext>
    </p:extLst>
  </p:cSld>
  <p:clrMapOvr>
    <a:masterClrMapping/>
  </p:clrMapOvr>
  <p:transition advClick="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5373266" cy="461665"/>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ALL-IN-ONE System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Advantage-3</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9" name="页脚占位符 4">
            <a:extLst>
              <a:ext uri="{FF2B5EF4-FFF2-40B4-BE49-F238E27FC236}">
                <a16:creationId xmlns:a16="http://schemas.microsoft.com/office/drawing/2014/main" id="{551311F9-A834-4AE9-B7DA-50951C58FD44}"/>
              </a:ext>
            </a:extLst>
          </p:cNvPr>
          <p:cNvSpPr>
            <a:spLocks noGrp="1"/>
          </p:cNvSpPr>
          <p:nvPr/>
        </p:nvSpPr>
        <p:spPr>
          <a:xfrm>
            <a:off x="5356147" y="6089777"/>
            <a:ext cx="871537" cy="215660"/>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rPr>
              <a:t>Confidential</a:t>
            </a:r>
            <a:endParaRPr lang="zh-CN" altLang="en-US" dirty="0">
              <a:solidFill>
                <a:prstClr val="black">
                  <a:lumMod val="65000"/>
                  <a:lumOff val="3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a:extLst>
              <a:ext uri="{FF2B5EF4-FFF2-40B4-BE49-F238E27FC236}">
                <a16:creationId xmlns:a16="http://schemas.microsoft.com/office/drawing/2014/main" id="{1858118C-9D90-410D-95C6-853704BD1A3F}"/>
              </a:ext>
            </a:extLst>
          </p:cNvPr>
          <p:cNvSpPr/>
          <p:nvPr/>
        </p:nvSpPr>
        <p:spPr>
          <a:xfrm>
            <a:off x="2060599" y="2184968"/>
            <a:ext cx="8306470" cy="4461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a:extLst>
              <a:ext uri="{FF2B5EF4-FFF2-40B4-BE49-F238E27FC236}">
                <a16:creationId xmlns:a16="http://schemas.microsoft.com/office/drawing/2014/main" id="{F5AEEB84-DFC3-459B-A6C4-07C6C834057D}"/>
              </a:ext>
            </a:extLst>
          </p:cNvPr>
          <p:cNvSpPr/>
          <p:nvPr/>
        </p:nvSpPr>
        <p:spPr>
          <a:xfrm>
            <a:off x="2060599" y="2531270"/>
            <a:ext cx="1593553"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5kW </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AIO </a:t>
            </a:r>
          </a:p>
        </p:txBody>
      </p:sp>
      <p:cxnSp>
        <p:nvCxnSpPr>
          <p:cNvPr id="12" name="直接连接符 11">
            <a:extLst>
              <a:ext uri="{FF2B5EF4-FFF2-40B4-BE49-F238E27FC236}">
                <a16:creationId xmlns:a16="http://schemas.microsoft.com/office/drawing/2014/main" id="{096A6133-C89B-4671-AB06-ABDCD1B0AF2C}"/>
              </a:ext>
            </a:extLst>
          </p:cNvPr>
          <p:cNvCxnSpPr>
            <a:cxnSpLocks/>
          </p:cNvCxnSpPr>
          <p:nvPr/>
        </p:nvCxnSpPr>
        <p:spPr>
          <a:xfrm>
            <a:off x="4069213" y="4274150"/>
            <a:ext cx="6217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3F632A96-9EA9-402B-8B30-36AD5C3EE044}"/>
              </a:ext>
            </a:extLst>
          </p:cNvPr>
          <p:cNvSpPr/>
          <p:nvPr/>
        </p:nvSpPr>
        <p:spPr>
          <a:xfrm>
            <a:off x="2035230" y="2192352"/>
            <a:ext cx="1977721" cy="338554"/>
          </a:xfrm>
          <a:prstGeom prst="rect">
            <a:avLst/>
          </a:prstGeom>
          <a:solidFill>
            <a:srgbClr val="FFC0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Load capacity</a:t>
            </a:r>
            <a:endParaRPr lang="en-US" altLang="zh-CN" sz="16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接箭头连接符 13">
            <a:extLst>
              <a:ext uri="{FF2B5EF4-FFF2-40B4-BE49-F238E27FC236}">
                <a16:creationId xmlns:a16="http://schemas.microsoft.com/office/drawing/2014/main" id="{1FE95551-6428-4EA8-9FAE-7AFD5DB5071F}"/>
              </a:ext>
            </a:extLst>
          </p:cNvPr>
          <p:cNvCxnSpPr>
            <a:cxnSpLocks/>
          </p:cNvCxnSpPr>
          <p:nvPr/>
        </p:nvCxnSpPr>
        <p:spPr>
          <a:xfrm>
            <a:off x="4807200" y="4273508"/>
            <a:ext cx="276809" cy="0"/>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矩形: 圆角 40">
            <a:extLst>
              <a:ext uri="{FF2B5EF4-FFF2-40B4-BE49-F238E27FC236}">
                <a16:creationId xmlns:a16="http://schemas.microsoft.com/office/drawing/2014/main" id="{449B1070-CC4E-4929-AEEF-DF9C792326A5}"/>
              </a:ext>
            </a:extLst>
          </p:cNvPr>
          <p:cNvSpPr/>
          <p:nvPr/>
        </p:nvSpPr>
        <p:spPr>
          <a:xfrm>
            <a:off x="4580441" y="2416724"/>
            <a:ext cx="1400175" cy="1400175"/>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矩形: 圆角 41">
            <a:extLst>
              <a:ext uri="{FF2B5EF4-FFF2-40B4-BE49-F238E27FC236}">
                <a16:creationId xmlns:a16="http://schemas.microsoft.com/office/drawing/2014/main" id="{299CAACD-F0C9-4A7B-8A61-3B4F85DDCE20}"/>
              </a:ext>
            </a:extLst>
          </p:cNvPr>
          <p:cNvSpPr/>
          <p:nvPr/>
        </p:nvSpPr>
        <p:spPr>
          <a:xfrm>
            <a:off x="4828570" y="4733383"/>
            <a:ext cx="1400175" cy="1400175"/>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圆角 42">
            <a:extLst>
              <a:ext uri="{FF2B5EF4-FFF2-40B4-BE49-F238E27FC236}">
                <a16:creationId xmlns:a16="http://schemas.microsoft.com/office/drawing/2014/main" id="{80C2203F-200E-4F95-8091-D17BAA1A31D1}"/>
              </a:ext>
            </a:extLst>
          </p:cNvPr>
          <p:cNvSpPr/>
          <p:nvPr/>
        </p:nvSpPr>
        <p:spPr>
          <a:xfrm>
            <a:off x="6813862" y="4733383"/>
            <a:ext cx="1400175" cy="1400175"/>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矩形: 圆角 43">
            <a:extLst>
              <a:ext uri="{FF2B5EF4-FFF2-40B4-BE49-F238E27FC236}">
                <a16:creationId xmlns:a16="http://schemas.microsoft.com/office/drawing/2014/main" id="{9417B1F1-D004-41C9-8BC6-7DC099BAC59A}"/>
              </a:ext>
            </a:extLst>
          </p:cNvPr>
          <p:cNvSpPr/>
          <p:nvPr/>
        </p:nvSpPr>
        <p:spPr>
          <a:xfrm>
            <a:off x="8799154" y="4733383"/>
            <a:ext cx="1400175" cy="1400175"/>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矩形: 圆角 44">
            <a:extLst>
              <a:ext uri="{FF2B5EF4-FFF2-40B4-BE49-F238E27FC236}">
                <a16:creationId xmlns:a16="http://schemas.microsoft.com/office/drawing/2014/main" id="{3737EDAC-E38F-45E7-9F31-EDD8B415BB78}"/>
              </a:ext>
            </a:extLst>
          </p:cNvPr>
          <p:cNvSpPr/>
          <p:nvPr/>
        </p:nvSpPr>
        <p:spPr>
          <a:xfrm>
            <a:off x="6565734" y="2416724"/>
            <a:ext cx="1400175" cy="1400175"/>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矩形: 圆角 45">
            <a:extLst>
              <a:ext uri="{FF2B5EF4-FFF2-40B4-BE49-F238E27FC236}">
                <a16:creationId xmlns:a16="http://schemas.microsoft.com/office/drawing/2014/main" id="{3B8DCAF1-401A-4E77-86CE-CAACFF0D6253}"/>
              </a:ext>
            </a:extLst>
          </p:cNvPr>
          <p:cNvSpPr/>
          <p:nvPr/>
        </p:nvSpPr>
        <p:spPr>
          <a:xfrm>
            <a:off x="8551026" y="2416724"/>
            <a:ext cx="1400175" cy="1400175"/>
          </a:xfrm>
          <a:prstGeom prst="round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1" name="直接连接符 20">
            <a:extLst>
              <a:ext uri="{FF2B5EF4-FFF2-40B4-BE49-F238E27FC236}">
                <a16:creationId xmlns:a16="http://schemas.microsoft.com/office/drawing/2014/main" id="{C70DF29E-5D14-4C0B-898A-8CCBE91146E4}"/>
              </a:ext>
            </a:extLst>
          </p:cNvPr>
          <p:cNvCxnSpPr>
            <a:cxnSpLocks/>
          </p:cNvCxnSpPr>
          <p:nvPr/>
        </p:nvCxnSpPr>
        <p:spPr>
          <a:xfrm>
            <a:off x="5280527" y="3833090"/>
            <a:ext cx="0" cy="445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AC371BA9-AEA7-448B-858C-CEE472CFE6E9}"/>
              </a:ext>
            </a:extLst>
          </p:cNvPr>
          <p:cNvCxnSpPr>
            <a:cxnSpLocks/>
          </p:cNvCxnSpPr>
          <p:nvPr/>
        </p:nvCxnSpPr>
        <p:spPr>
          <a:xfrm>
            <a:off x="7265820" y="3833090"/>
            <a:ext cx="0" cy="445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E22C2A4-8A31-49E5-A588-842C8AF011BD}"/>
              </a:ext>
            </a:extLst>
          </p:cNvPr>
          <p:cNvCxnSpPr>
            <a:cxnSpLocks/>
          </p:cNvCxnSpPr>
          <p:nvPr/>
        </p:nvCxnSpPr>
        <p:spPr>
          <a:xfrm>
            <a:off x="9251112" y="3833090"/>
            <a:ext cx="0" cy="445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AE1D6A4F-00DF-49B1-AB07-0DD0A5D13051}"/>
              </a:ext>
            </a:extLst>
          </p:cNvPr>
          <p:cNvSpPr/>
          <p:nvPr/>
        </p:nvSpPr>
        <p:spPr>
          <a:xfrm>
            <a:off x="4590273" y="3313794"/>
            <a:ext cx="150605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AC1.5P</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KSO_Shape">
            <a:extLst>
              <a:ext uri="{FF2B5EF4-FFF2-40B4-BE49-F238E27FC236}">
                <a16:creationId xmlns:a16="http://schemas.microsoft.com/office/drawing/2014/main" id="{B2864251-7BB1-4C70-9DED-45D9181E8E04}"/>
              </a:ext>
            </a:extLst>
          </p:cNvPr>
          <p:cNvSpPr>
            <a:spLocks/>
          </p:cNvSpPr>
          <p:nvPr/>
        </p:nvSpPr>
        <p:spPr bwMode="auto">
          <a:xfrm>
            <a:off x="8885376" y="4971788"/>
            <a:ext cx="602208" cy="516178"/>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rgbClr val="00B0F0"/>
          </a:solidFill>
          <a:ln>
            <a:noFill/>
          </a:ln>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KSO_Shape">
            <a:extLst>
              <a:ext uri="{FF2B5EF4-FFF2-40B4-BE49-F238E27FC236}">
                <a16:creationId xmlns:a16="http://schemas.microsoft.com/office/drawing/2014/main" id="{8E1D9460-658A-479E-BB90-CA09D9C0DE85}"/>
              </a:ext>
            </a:extLst>
          </p:cNvPr>
          <p:cNvSpPr>
            <a:spLocks/>
          </p:cNvSpPr>
          <p:nvPr/>
        </p:nvSpPr>
        <p:spPr bwMode="auto">
          <a:xfrm>
            <a:off x="9526477" y="5114963"/>
            <a:ext cx="602208" cy="516178"/>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rgbClr val="00B0F0"/>
          </a:solidFill>
          <a:ln>
            <a:noFill/>
          </a:ln>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矩形 26">
            <a:extLst>
              <a:ext uri="{FF2B5EF4-FFF2-40B4-BE49-F238E27FC236}">
                <a16:creationId xmlns:a16="http://schemas.microsoft.com/office/drawing/2014/main" id="{E82042D7-4EC1-4C66-8791-45D1EF460B1E}"/>
              </a:ext>
            </a:extLst>
          </p:cNvPr>
          <p:cNvSpPr/>
          <p:nvPr/>
        </p:nvSpPr>
        <p:spPr>
          <a:xfrm>
            <a:off x="6714226" y="3471079"/>
            <a:ext cx="120011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R</a:t>
            </a: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efrigerator</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8" name="组合 27">
            <a:extLst>
              <a:ext uri="{FF2B5EF4-FFF2-40B4-BE49-F238E27FC236}">
                <a16:creationId xmlns:a16="http://schemas.microsoft.com/office/drawing/2014/main" id="{3CF7E153-B130-42C8-90CB-23EAD515B93C}"/>
              </a:ext>
            </a:extLst>
          </p:cNvPr>
          <p:cNvGrpSpPr/>
          <p:nvPr/>
        </p:nvGrpSpPr>
        <p:grpSpPr>
          <a:xfrm>
            <a:off x="4761054" y="2823048"/>
            <a:ext cx="1047580" cy="365452"/>
            <a:chOff x="4876440" y="2622453"/>
            <a:chExt cx="1047580" cy="365452"/>
          </a:xfrm>
        </p:grpSpPr>
        <p:sp>
          <p:nvSpPr>
            <p:cNvPr id="29" name="矩形: 圆角 94">
              <a:extLst>
                <a:ext uri="{FF2B5EF4-FFF2-40B4-BE49-F238E27FC236}">
                  <a16:creationId xmlns:a16="http://schemas.microsoft.com/office/drawing/2014/main" id="{56F62439-7E3E-4A6D-8B89-C115579EB9DE}"/>
                </a:ext>
              </a:extLst>
            </p:cNvPr>
            <p:cNvSpPr/>
            <p:nvPr/>
          </p:nvSpPr>
          <p:spPr>
            <a:xfrm>
              <a:off x="4876440" y="2622453"/>
              <a:ext cx="1047580" cy="365452"/>
            </a:xfrm>
            <a:prstGeom prst="roundRect">
              <a:avLst>
                <a:gd name="adj" fmla="val 12106"/>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矩形 29">
              <a:extLst>
                <a:ext uri="{FF2B5EF4-FFF2-40B4-BE49-F238E27FC236}">
                  <a16:creationId xmlns:a16="http://schemas.microsoft.com/office/drawing/2014/main" id="{901BBF76-D89E-4408-B667-18D33F43812A}"/>
                </a:ext>
              </a:extLst>
            </p:cNvPr>
            <p:cNvSpPr/>
            <p:nvPr/>
          </p:nvSpPr>
          <p:spPr>
            <a:xfrm flipV="1">
              <a:off x="4927044" y="2877465"/>
              <a:ext cx="756000" cy="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椭圆 30">
              <a:extLst>
                <a:ext uri="{FF2B5EF4-FFF2-40B4-BE49-F238E27FC236}">
                  <a16:creationId xmlns:a16="http://schemas.microsoft.com/office/drawing/2014/main" id="{426B1793-D014-4B34-B73C-E102B64E2061}"/>
                </a:ext>
              </a:extLst>
            </p:cNvPr>
            <p:cNvSpPr/>
            <p:nvPr/>
          </p:nvSpPr>
          <p:spPr>
            <a:xfrm>
              <a:off x="5749662" y="2856280"/>
              <a:ext cx="80584" cy="805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矩形: 圆角 97">
              <a:extLst>
                <a:ext uri="{FF2B5EF4-FFF2-40B4-BE49-F238E27FC236}">
                  <a16:creationId xmlns:a16="http://schemas.microsoft.com/office/drawing/2014/main" id="{23144089-B8E5-4D39-9109-268FBB6D759D}"/>
                </a:ext>
              </a:extLst>
            </p:cNvPr>
            <p:cNvSpPr/>
            <p:nvPr/>
          </p:nvSpPr>
          <p:spPr>
            <a:xfrm>
              <a:off x="5697021" y="2664760"/>
              <a:ext cx="182237" cy="15015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矩形 32">
              <a:extLst>
                <a:ext uri="{FF2B5EF4-FFF2-40B4-BE49-F238E27FC236}">
                  <a16:creationId xmlns:a16="http://schemas.microsoft.com/office/drawing/2014/main" id="{166A2296-C762-4533-A01D-10BDF0436C42}"/>
                </a:ext>
              </a:extLst>
            </p:cNvPr>
            <p:cNvSpPr/>
            <p:nvPr/>
          </p:nvSpPr>
          <p:spPr>
            <a:xfrm flipV="1">
              <a:off x="4927043" y="2921779"/>
              <a:ext cx="756000" cy="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a:extLst>
              <a:ext uri="{FF2B5EF4-FFF2-40B4-BE49-F238E27FC236}">
                <a16:creationId xmlns:a16="http://schemas.microsoft.com/office/drawing/2014/main" id="{BDABB92C-5512-4D1D-938E-92245ED69554}"/>
              </a:ext>
            </a:extLst>
          </p:cNvPr>
          <p:cNvGrpSpPr/>
          <p:nvPr/>
        </p:nvGrpSpPr>
        <p:grpSpPr>
          <a:xfrm>
            <a:off x="7113552" y="5011047"/>
            <a:ext cx="800791" cy="579294"/>
            <a:chOff x="6959600" y="4874930"/>
            <a:chExt cx="800791" cy="579294"/>
          </a:xfrm>
        </p:grpSpPr>
        <p:sp>
          <p:nvSpPr>
            <p:cNvPr id="35" name="矩形: 圆角 88">
              <a:extLst>
                <a:ext uri="{FF2B5EF4-FFF2-40B4-BE49-F238E27FC236}">
                  <a16:creationId xmlns:a16="http://schemas.microsoft.com/office/drawing/2014/main" id="{D2B02310-BF4E-4B19-9F9A-67BC9F046DD6}"/>
                </a:ext>
              </a:extLst>
            </p:cNvPr>
            <p:cNvSpPr/>
            <p:nvPr/>
          </p:nvSpPr>
          <p:spPr>
            <a:xfrm>
              <a:off x="6959600" y="4874930"/>
              <a:ext cx="800791" cy="539288"/>
            </a:xfrm>
            <a:prstGeom prst="roundRect">
              <a:avLst>
                <a:gd name="adj" fmla="val 10338"/>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矩形 35">
              <a:extLst>
                <a:ext uri="{FF2B5EF4-FFF2-40B4-BE49-F238E27FC236}">
                  <a16:creationId xmlns:a16="http://schemas.microsoft.com/office/drawing/2014/main" id="{A4B5474A-E9E1-4C5E-9CE9-E7BD084150AA}"/>
                </a:ext>
              </a:extLst>
            </p:cNvPr>
            <p:cNvSpPr/>
            <p:nvPr/>
          </p:nvSpPr>
          <p:spPr>
            <a:xfrm>
              <a:off x="7023100" y="4943149"/>
              <a:ext cx="498475" cy="408187"/>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椭圆 36">
              <a:extLst>
                <a:ext uri="{FF2B5EF4-FFF2-40B4-BE49-F238E27FC236}">
                  <a16:creationId xmlns:a16="http://schemas.microsoft.com/office/drawing/2014/main" id="{BCB37655-B09D-4A5F-A5AD-284DEE94AE31}"/>
                </a:ext>
              </a:extLst>
            </p:cNvPr>
            <p:cNvSpPr/>
            <p:nvPr/>
          </p:nvSpPr>
          <p:spPr>
            <a:xfrm>
              <a:off x="7585302" y="4973017"/>
              <a:ext cx="110910" cy="1109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椭圆 37">
              <a:extLst>
                <a:ext uri="{FF2B5EF4-FFF2-40B4-BE49-F238E27FC236}">
                  <a16:creationId xmlns:a16="http://schemas.microsoft.com/office/drawing/2014/main" id="{D6E17215-059F-4A01-9D6B-AEF6C4B0A333}"/>
                </a:ext>
              </a:extLst>
            </p:cNvPr>
            <p:cNvSpPr/>
            <p:nvPr/>
          </p:nvSpPr>
          <p:spPr>
            <a:xfrm>
              <a:off x="7585075" y="5150420"/>
              <a:ext cx="110910" cy="11091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梯形 38">
              <a:extLst>
                <a:ext uri="{FF2B5EF4-FFF2-40B4-BE49-F238E27FC236}">
                  <a16:creationId xmlns:a16="http://schemas.microsoft.com/office/drawing/2014/main" id="{FB0CFFA2-162F-4AA4-B48E-03C0F6F70726}"/>
                </a:ext>
              </a:extLst>
            </p:cNvPr>
            <p:cNvSpPr/>
            <p:nvPr/>
          </p:nvSpPr>
          <p:spPr>
            <a:xfrm>
              <a:off x="7047894" y="5408505"/>
              <a:ext cx="53954" cy="45719"/>
            </a:xfrm>
            <a:prstGeom prst="trapezoi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梯形 39">
              <a:extLst>
                <a:ext uri="{FF2B5EF4-FFF2-40B4-BE49-F238E27FC236}">
                  <a16:creationId xmlns:a16="http://schemas.microsoft.com/office/drawing/2014/main" id="{BC41B85A-DCEA-44CD-AEF4-4459568F3AE6}"/>
                </a:ext>
              </a:extLst>
            </p:cNvPr>
            <p:cNvSpPr/>
            <p:nvPr/>
          </p:nvSpPr>
          <p:spPr>
            <a:xfrm>
              <a:off x="7624062" y="5408505"/>
              <a:ext cx="53954" cy="45719"/>
            </a:xfrm>
            <a:prstGeom prst="trapezoi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1" name="矩形 40">
            <a:extLst>
              <a:ext uri="{FF2B5EF4-FFF2-40B4-BE49-F238E27FC236}">
                <a16:creationId xmlns:a16="http://schemas.microsoft.com/office/drawing/2014/main" id="{EDAF9AE6-5BA2-4400-9331-8EB22D0B054A}"/>
              </a:ext>
            </a:extLst>
          </p:cNvPr>
          <p:cNvSpPr/>
          <p:nvPr/>
        </p:nvSpPr>
        <p:spPr>
          <a:xfrm>
            <a:off x="8567130" y="3373859"/>
            <a:ext cx="1400174"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Kettle</a:t>
            </a:r>
          </a:p>
        </p:txBody>
      </p:sp>
      <p:sp>
        <p:nvSpPr>
          <p:cNvPr id="42" name="矩形 41">
            <a:extLst>
              <a:ext uri="{FF2B5EF4-FFF2-40B4-BE49-F238E27FC236}">
                <a16:creationId xmlns:a16="http://schemas.microsoft.com/office/drawing/2014/main" id="{E32DB9E6-B232-4FDF-9ABF-CC81BF93D17A}"/>
              </a:ext>
            </a:extLst>
          </p:cNvPr>
          <p:cNvSpPr/>
          <p:nvPr/>
        </p:nvSpPr>
        <p:spPr>
          <a:xfrm>
            <a:off x="4802557" y="5619218"/>
            <a:ext cx="1530201"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Desktop* </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2</a:t>
            </a:r>
          </a:p>
          <a:p>
            <a:pPr algn="ctr"/>
            <a:r>
              <a:rPr lang="en-US" altLang="zh-CN" sz="14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PC* </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1</a:t>
            </a:r>
          </a:p>
        </p:txBody>
      </p:sp>
      <p:sp>
        <p:nvSpPr>
          <p:cNvPr id="43" name="矩形 42">
            <a:extLst>
              <a:ext uri="{FF2B5EF4-FFF2-40B4-BE49-F238E27FC236}">
                <a16:creationId xmlns:a16="http://schemas.microsoft.com/office/drawing/2014/main" id="{99DBD3F2-0B77-4D87-B180-1754A2DAB8A4}"/>
              </a:ext>
            </a:extLst>
          </p:cNvPr>
          <p:cNvSpPr/>
          <p:nvPr/>
        </p:nvSpPr>
        <p:spPr>
          <a:xfrm>
            <a:off x="6808629" y="5667507"/>
            <a:ext cx="1564312"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Microwave oven</a:t>
            </a:r>
          </a:p>
        </p:txBody>
      </p:sp>
      <p:sp>
        <p:nvSpPr>
          <p:cNvPr id="44" name="矩形 43">
            <a:extLst>
              <a:ext uri="{FF2B5EF4-FFF2-40B4-BE49-F238E27FC236}">
                <a16:creationId xmlns:a16="http://schemas.microsoft.com/office/drawing/2014/main" id="{8AF2788E-6AF4-41CC-A8E3-C8599BCDCB0A}"/>
              </a:ext>
            </a:extLst>
          </p:cNvPr>
          <p:cNvSpPr/>
          <p:nvPr/>
        </p:nvSpPr>
        <p:spPr>
          <a:xfrm>
            <a:off x="8713575" y="5697014"/>
            <a:ext cx="1696084"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LED </a:t>
            </a:r>
            <a:r>
              <a:rPr lang="en-US" altLang="zh-CN" sz="140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light </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10</a:t>
            </a:r>
          </a:p>
        </p:txBody>
      </p:sp>
      <p:cxnSp>
        <p:nvCxnSpPr>
          <p:cNvPr id="45" name="直接连接符 44">
            <a:extLst>
              <a:ext uri="{FF2B5EF4-FFF2-40B4-BE49-F238E27FC236}">
                <a16:creationId xmlns:a16="http://schemas.microsoft.com/office/drawing/2014/main" id="{E071ED31-ADE5-4EB6-805A-B14C4D294FC0}"/>
              </a:ext>
            </a:extLst>
          </p:cNvPr>
          <p:cNvCxnSpPr>
            <a:cxnSpLocks/>
          </p:cNvCxnSpPr>
          <p:nvPr/>
        </p:nvCxnSpPr>
        <p:spPr>
          <a:xfrm>
            <a:off x="2763878" y="4144914"/>
            <a:ext cx="1" cy="85552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584ADBD2-9279-4339-BF41-1CBC1EFE23CF}"/>
              </a:ext>
            </a:extLst>
          </p:cNvPr>
          <p:cNvCxnSpPr>
            <a:cxnSpLocks/>
          </p:cNvCxnSpPr>
          <p:nvPr/>
        </p:nvCxnSpPr>
        <p:spPr>
          <a:xfrm flipV="1">
            <a:off x="2763876" y="4353343"/>
            <a:ext cx="0" cy="338359"/>
          </a:xfrm>
          <a:prstGeom prst="straightConnector1">
            <a:avLst/>
          </a:prstGeom>
          <a:ln w="28575">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7" name="组合 46">
            <a:extLst>
              <a:ext uri="{FF2B5EF4-FFF2-40B4-BE49-F238E27FC236}">
                <a16:creationId xmlns:a16="http://schemas.microsoft.com/office/drawing/2014/main" id="{F91B66BE-4664-4B39-B44B-C3C99E199062}"/>
              </a:ext>
            </a:extLst>
          </p:cNvPr>
          <p:cNvGrpSpPr/>
          <p:nvPr/>
        </p:nvGrpSpPr>
        <p:grpSpPr>
          <a:xfrm>
            <a:off x="5109225" y="4944049"/>
            <a:ext cx="836502" cy="581366"/>
            <a:chOff x="5092595" y="4897032"/>
            <a:chExt cx="836502" cy="581366"/>
          </a:xfrm>
        </p:grpSpPr>
        <p:grpSp>
          <p:nvGrpSpPr>
            <p:cNvPr id="48" name="组合 47">
              <a:extLst>
                <a:ext uri="{FF2B5EF4-FFF2-40B4-BE49-F238E27FC236}">
                  <a16:creationId xmlns:a16="http://schemas.microsoft.com/office/drawing/2014/main" id="{A433AFDA-901F-4B18-9AB9-7185CC43C26B}"/>
                </a:ext>
              </a:extLst>
            </p:cNvPr>
            <p:cNvGrpSpPr/>
            <p:nvPr/>
          </p:nvGrpSpPr>
          <p:grpSpPr>
            <a:xfrm>
              <a:off x="5157830" y="4897032"/>
              <a:ext cx="771267" cy="581366"/>
              <a:chOff x="3910233" y="4925738"/>
              <a:chExt cx="593810" cy="447602"/>
            </a:xfrm>
          </p:grpSpPr>
          <p:sp>
            <p:nvSpPr>
              <p:cNvPr id="51" name="等腰三角形 50">
                <a:extLst>
                  <a:ext uri="{FF2B5EF4-FFF2-40B4-BE49-F238E27FC236}">
                    <a16:creationId xmlns:a16="http://schemas.microsoft.com/office/drawing/2014/main" id="{6B266376-A726-4EFB-858B-FFB394711E6C}"/>
                  </a:ext>
                </a:extLst>
              </p:cNvPr>
              <p:cNvSpPr/>
              <p:nvPr/>
            </p:nvSpPr>
            <p:spPr>
              <a:xfrm>
                <a:off x="4020201" y="5174187"/>
                <a:ext cx="82501" cy="178373"/>
              </a:xfrm>
              <a:prstGeom prst="triangle">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梯形 51">
                <a:extLst>
                  <a:ext uri="{FF2B5EF4-FFF2-40B4-BE49-F238E27FC236}">
                    <a16:creationId xmlns:a16="http://schemas.microsoft.com/office/drawing/2014/main" id="{75852F98-5E86-468C-A625-B98FB0A17915}"/>
                  </a:ext>
                </a:extLst>
              </p:cNvPr>
              <p:cNvSpPr/>
              <p:nvPr/>
            </p:nvSpPr>
            <p:spPr>
              <a:xfrm>
                <a:off x="3910233" y="5342482"/>
                <a:ext cx="304358" cy="30858"/>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矩形 52">
                <a:extLst>
                  <a:ext uri="{FF2B5EF4-FFF2-40B4-BE49-F238E27FC236}">
                    <a16:creationId xmlns:a16="http://schemas.microsoft.com/office/drawing/2014/main" id="{A20FF155-87DB-4B04-BE87-D62A25482371}"/>
                  </a:ext>
                </a:extLst>
              </p:cNvPr>
              <p:cNvSpPr/>
              <p:nvPr/>
            </p:nvSpPr>
            <p:spPr>
              <a:xfrm>
                <a:off x="4299581" y="4925738"/>
                <a:ext cx="204462" cy="44454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54" name="直接连接符 53">
                <a:extLst>
                  <a:ext uri="{FF2B5EF4-FFF2-40B4-BE49-F238E27FC236}">
                    <a16:creationId xmlns:a16="http://schemas.microsoft.com/office/drawing/2014/main" id="{8448DCFB-3F58-4F67-AB5E-6A7B4FB442DB}"/>
                  </a:ext>
                </a:extLst>
              </p:cNvPr>
              <p:cNvCxnSpPr>
                <a:cxnSpLocks/>
              </p:cNvCxnSpPr>
              <p:nvPr/>
            </p:nvCxnSpPr>
            <p:spPr>
              <a:xfrm>
                <a:off x="4328733" y="4983276"/>
                <a:ext cx="1413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FDA9339-5B5B-48C9-A7BC-C29ACBB88C5D}"/>
                  </a:ext>
                </a:extLst>
              </p:cNvPr>
              <p:cNvCxnSpPr>
                <a:cxnSpLocks/>
              </p:cNvCxnSpPr>
              <p:nvPr/>
            </p:nvCxnSpPr>
            <p:spPr>
              <a:xfrm>
                <a:off x="4328733" y="5028150"/>
                <a:ext cx="14135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E49E7132-9CDF-42FF-9553-D62C7C5C1648}"/>
                  </a:ext>
                </a:extLst>
              </p:cNvPr>
              <p:cNvSpPr/>
              <p:nvPr/>
            </p:nvSpPr>
            <p:spPr>
              <a:xfrm>
                <a:off x="4335646" y="5095442"/>
                <a:ext cx="35200" cy="3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9" name="矩形: 圆角 80">
              <a:extLst>
                <a:ext uri="{FF2B5EF4-FFF2-40B4-BE49-F238E27FC236}">
                  <a16:creationId xmlns:a16="http://schemas.microsoft.com/office/drawing/2014/main" id="{3BAEBBFD-090F-4815-AA5C-EADC9BD80A74}"/>
                </a:ext>
              </a:extLst>
            </p:cNvPr>
            <p:cNvSpPr/>
            <p:nvPr/>
          </p:nvSpPr>
          <p:spPr>
            <a:xfrm>
              <a:off x="5092595" y="4953636"/>
              <a:ext cx="525788" cy="406366"/>
            </a:xfrm>
            <a:prstGeom prst="roundRect">
              <a:avLst>
                <a:gd name="adj" fmla="val 2338"/>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矩形: 圆角 81">
              <a:extLst>
                <a:ext uri="{FF2B5EF4-FFF2-40B4-BE49-F238E27FC236}">
                  <a16:creationId xmlns:a16="http://schemas.microsoft.com/office/drawing/2014/main" id="{235F198A-65F3-4AA7-883A-C397420AFBBB}"/>
                </a:ext>
              </a:extLst>
            </p:cNvPr>
            <p:cNvSpPr/>
            <p:nvPr/>
          </p:nvSpPr>
          <p:spPr>
            <a:xfrm>
              <a:off x="5137045" y="4990375"/>
              <a:ext cx="436888" cy="318603"/>
            </a:xfrm>
            <a:prstGeom prst="roundRect">
              <a:avLst>
                <a:gd name="adj" fmla="val 2338"/>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57" name="直接连接符 56">
            <a:extLst>
              <a:ext uri="{FF2B5EF4-FFF2-40B4-BE49-F238E27FC236}">
                <a16:creationId xmlns:a16="http://schemas.microsoft.com/office/drawing/2014/main" id="{FE1A0385-B12E-48F5-A7C1-1AAB72737038}"/>
              </a:ext>
            </a:extLst>
          </p:cNvPr>
          <p:cNvCxnSpPr>
            <a:cxnSpLocks/>
          </p:cNvCxnSpPr>
          <p:nvPr/>
        </p:nvCxnSpPr>
        <p:spPr>
          <a:xfrm>
            <a:off x="5500080" y="4271369"/>
            <a:ext cx="0" cy="445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18C85C88-1CFE-4C29-87C1-2BDE478A5237}"/>
              </a:ext>
            </a:extLst>
          </p:cNvPr>
          <p:cNvCxnSpPr>
            <a:cxnSpLocks/>
          </p:cNvCxnSpPr>
          <p:nvPr/>
        </p:nvCxnSpPr>
        <p:spPr>
          <a:xfrm>
            <a:off x="7485373" y="4271369"/>
            <a:ext cx="0" cy="445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08719281-F9C6-441E-AC53-84D18F45B26C}"/>
              </a:ext>
            </a:extLst>
          </p:cNvPr>
          <p:cNvCxnSpPr>
            <a:cxnSpLocks/>
          </p:cNvCxnSpPr>
          <p:nvPr/>
        </p:nvCxnSpPr>
        <p:spPr>
          <a:xfrm>
            <a:off x="9470665" y="4271369"/>
            <a:ext cx="0" cy="4458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矩形 59">
            <a:extLst>
              <a:ext uri="{FF2B5EF4-FFF2-40B4-BE49-F238E27FC236}">
                <a16:creationId xmlns:a16="http://schemas.microsoft.com/office/drawing/2014/main" id="{660F5601-F7E9-4EA6-A8AD-DC8B95A02A26}"/>
              </a:ext>
            </a:extLst>
          </p:cNvPr>
          <p:cNvSpPr/>
          <p:nvPr/>
        </p:nvSpPr>
        <p:spPr>
          <a:xfrm>
            <a:off x="1998775" y="6023483"/>
            <a:ext cx="1530202"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Battery</a:t>
            </a:r>
          </a:p>
        </p:txBody>
      </p:sp>
      <p:grpSp>
        <p:nvGrpSpPr>
          <p:cNvPr id="61" name="组合 60">
            <a:extLst>
              <a:ext uri="{FF2B5EF4-FFF2-40B4-BE49-F238E27FC236}">
                <a16:creationId xmlns:a16="http://schemas.microsoft.com/office/drawing/2014/main" id="{10DE8128-A566-49E0-BBAF-FEB00D13F3A9}"/>
              </a:ext>
            </a:extLst>
          </p:cNvPr>
          <p:cNvGrpSpPr/>
          <p:nvPr/>
        </p:nvGrpSpPr>
        <p:grpSpPr>
          <a:xfrm>
            <a:off x="6995988" y="2499063"/>
            <a:ext cx="539667" cy="941252"/>
            <a:chOff x="7200325" y="2482527"/>
            <a:chExt cx="539667" cy="941252"/>
          </a:xfrm>
        </p:grpSpPr>
        <p:grpSp>
          <p:nvGrpSpPr>
            <p:cNvPr id="62" name="组合 61">
              <a:extLst>
                <a:ext uri="{FF2B5EF4-FFF2-40B4-BE49-F238E27FC236}">
                  <a16:creationId xmlns:a16="http://schemas.microsoft.com/office/drawing/2014/main" id="{1BDD49CF-E51F-40A0-BA04-ADBAE4111BEF}"/>
                </a:ext>
              </a:extLst>
            </p:cNvPr>
            <p:cNvGrpSpPr/>
            <p:nvPr/>
          </p:nvGrpSpPr>
          <p:grpSpPr>
            <a:xfrm>
              <a:off x="7200325" y="2514456"/>
              <a:ext cx="539667" cy="896359"/>
              <a:chOff x="7111372" y="2358390"/>
              <a:chExt cx="539667" cy="896359"/>
            </a:xfrm>
          </p:grpSpPr>
          <p:grpSp>
            <p:nvGrpSpPr>
              <p:cNvPr id="65" name="组合 64">
                <a:extLst>
                  <a:ext uri="{FF2B5EF4-FFF2-40B4-BE49-F238E27FC236}">
                    <a16:creationId xmlns:a16="http://schemas.microsoft.com/office/drawing/2014/main" id="{A654E545-EF59-49EE-BCA7-EA71B81094E9}"/>
                  </a:ext>
                </a:extLst>
              </p:cNvPr>
              <p:cNvGrpSpPr/>
              <p:nvPr/>
            </p:nvGrpSpPr>
            <p:grpSpPr>
              <a:xfrm>
                <a:off x="7111372" y="2358390"/>
                <a:ext cx="539667" cy="896359"/>
                <a:chOff x="7111372" y="2358390"/>
                <a:chExt cx="539667" cy="896359"/>
              </a:xfrm>
            </p:grpSpPr>
            <p:sp>
              <p:nvSpPr>
                <p:cNvPr id="68" name="矩形 67">
                  <a:extLst>
                    <a:ext uri="{FF2B5EF4-FFF2-40B4-BE49-F238E27FC236}">
                      <a16:creationId xmlns:a16="http://schemas.microsoft.com/office/drawing/2014/main" id="{BE8592AF-2BD5-474D-B6CB-FF55801919E2}"/>
                    </a:ext>
                  </a:extLst>
                </p:cNvPr>
                <p:cNvSpPr/>
                <p:nvPr/>
              </p:nvSpPr>
              <p:spPr>
                <a:xfrm>
                  <a:off x="7111372" y="2358390"/>
                  <a:ext cx="539667" cy="411755"/>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矩形 68">
                  <a:extLst>
                    <a:ext uri="{FF2B5EF4-FFF2-40B4-BE49-F238E27FC236}">
                      <a16:creationId xmlns:a16="http://schemas.microsoft.com/office/drawing/2014/main" id="{4F1B21FA-8F52-4933-AE8F-EAC1107669BF}"/>
                    </a:ext>
                  </a:extLst>
                </p:cNvPr>
                <p:cNvSpPr/>
                <p:nvPr/>
              </p:nvSpPr>
              <p:spPr>
                <a:xfrm>
                  <a:off x="7111372" y="2735893"/>
                  <a:ext cx="539667" cy="518856"/>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6" name="矩形: 圆角 75">
                <a:extLst>
                  <a:ext uri="{FF2B5EF4-FFF2-40B4-BE49-F238E27FC236}">
                    <a16:creationId xmlns:a16="http://schemas.microsoft.com/office/drawing/2014/main" id="{8FFE3657-AC7D-4A90-B89F-538040213384}"/>
                  </a:ext>
                </a:extLst>
              </p:cNvPr>
              <p:cNvSpPr/>
              <p:nvPr/>
            </p:nvSpPr>
            <p:spPr>
              <a:xfrm>
                <a:off x="7174715" y="2540282"/>
                <a:ext cx="36000" cy="122307"/>
              </a:xfrm>
              <a:prstGeom prst="roundRect">
                <a:avLst>
                  <a:gd name="adj" fmla="val 29419"/>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矩形: 圆角 76">
                <a:extLst>
                  <a:ext uri="{FF2B5EF4-FFF2-40B4-BE49-F238E27FC236}">
                    <a16:creationId xmlns:a16="http://schemas.microsoft.com/office/drawing/2014/main" id="{0639A845-3BAD-42DA-A54D-4D4E2F9F0554}"/>
                  </a:ext>
                </a:extLst>
              </p:cNvPr>
              <p:cNvSpPr/>
              <p:nvPr/>
            </p:nvSpPr>
            <p:spPr>
              <a:xfrm>
                <a:off x="7174714" y="2813872"/>
                <a:ext cx="36000" cy="122307"/>
              </a:xfrm>
              <a:prstGeom prst="roundRect">
                <a:avLst>
                  <a:gd name="adj" fmla="val 29419"/>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a:extLst>
                <a:ext uri="{FF2B5EF4-FFF2-40B4-BE49-F238E27FC236}">
                  <a16:creationId xmlns:a16="http://schemas.microsoft.com/office/drawing/2014/main" id="{4A6993FD-82A3-440C-9000-CECF165DE38B}"/>
                </a:ext>
              </a:extLst>
            </p:cNvPr>
            <p:cNvSpPr/>
            <p:nvPr/>
          </p:nvSpPr>
          <p:spPr>
            <a:xfrm>
              <a:off x="7200325" y="2482527"/>
              <a:ext cx="539667" cy="45719"/>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矩形 63">
              <a:extLst>
                <a:ext uri="{FF2B5EF4-FFF2-40B4-BE49-F238E27FC236}">
                  <a16:creationId xmlns:a16="http://schemas.microsoft.com/office/drawing/2014/main" id="{84B077AE-80D1-4060-8EC6-CE21D4E56003}"/>
                </a:ext>
              </a:extLst>
            </p:cNvPr>
            <p:cNvSpPr/>
            <p:nvPr/>
          </p:nvSpPr>
          <p:spPr>
            <a:xfrm>
              <a:off x="7200325" y="3378060"/>
              <a:ext cx="539667" cy="45719"/>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pic>
        <p:nvPicPr>
          <p:cNvPr id="70" name="图片 69">
            <a:extLst>
              <a:ext uri="{FF2B5EF4-FFF2-40B4-BE49-F238E27FC236}">
                <a16:creationId xmlns:a16="http://schemas.microsoft.com/office/drawing/2014/main" id="{48E07196-D561-42CA-AA94-C58AB7BEF653}"/>
              </a:ext>
            </a:extLst>
          </p:cNvPr>
          <p:cNvPicPr>
            <a:picLocks noChangeAspect="1"/>
          </p:cNvPicPr>
          <p:nvPr/>
        </p:nvPicPr>
        <p:blipFill>
          <a:blip r:embed="rId3"/>
          <a:stretch>
            <a:fillRect/>
          </a:stretch>
        </p:blipFill>
        <p:spPr>
          <a:xfrm>
            <a:off x="2494953" y="5001167"/>
            <a:ext cx="537846" cy="1027198"/>
          </a:xfrm>
          <a:prstGeom prst="rect">
            <a:avLst/>
          </a:prstGeom>
        </p:spPr>
      </p:pic>
      <p:cxnSp>
        <p:nvCxnSpPr>
          <p:cNvPr id="71" name="连接符: 肘形 68">
            <a:extLst>
              <a:ext uri="{FF2B5EF4-FFF2-40B4-BE49-F238E27FC236}">
                <a16:creationId xmlns:a16="http://schemas.microsoft.com/office/drawing/2014/main" id="{C6826D3F-5892-4C8F-A20C-62F026B02589}"/>
              </a:ext>
            </a:extLst>
          </p:cNvPr>
          <p:cNvCxnSpPr>
            <a:cxnSpLocks/>
          </p:cNvCxnSpPr>
          <p:nvPr/>
        </p:nvCxnSpPr>
        <p:spPr>
          <a:xfrm>
            <a:off x="3268593" y="3593892"/>
            <a:ext cx="1538607" cy="681999"/>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2" name="图片 71">
            <a:extLst>
              <a:ext uri="{FF2B5EF4-FFF2-40B4-BE49-F238E27FC236}">
                <a16:creationId xmlns:a16="http://schemas.microsoft.com/office/drawing/2014/main" id="{5B8FFC43-D628-442C-8940-43999F95CBEB}"/>
              </a:ext>
            </a:extLst>
          </p:cNvPr>
          <p:cNvPicPr>
            <a:picLocks noChangeAspect="1"/>
          </p:cNvPicPr>
          <p:nvPr/>
        </p:nvPicPr>
        <p:blipFill>
          <a:blip r:embed="rId4"/>
          <a:stretch>
            <a:fillRect/>
          </a:stretch>
        </p:blipFill>
        <p:spPr>
          <a:xfrm>
            <a:off x="8995081" y="2626715"/>
            <a:ext cx="566536" cy="724094"/>
          </a:xfrm>
          <a:prstGeom prst="rect">
            <a:avLst/>
          </a:prstGeom>
        </p:spPr>
      </p:pic>
      <p:sp>
        <p:nvSpPr>
          <p:cNvPr id="74" name="矩形 73"/>
          <p:cNvSpPr/>
          <p:nvPr/>
        </p:nvSpPr>
        <p:spPr>
          <a:xfrm>
            <a:off x="441396" y="858730"/>
            <a:ext cx="11217258" cy="1231106"/>
          </a:xfrm>
          <a:prstGeom prst="rect">
            <a:avLst/>
          </a:prstGeom>
        </p:spPr>
        <p:txBody>
          <a:bodyPr wrap="square">
            <a:spAutoFit/>
          </a:bodyPr>
          <a:lstStyle/>
          <a:p>
            <a:r>
              <a:rPr lang="zh-CN" altLang="en-US" sz="2000" b="1" dirty="0">
                <a:solidFill>
                  <a:srgbClr val="92D050"/>
                </a:solidFill>
                <a:latin typeface="Arial" panose="020B0604020202020204" pitchFamily="34" charset="0"/>
                <a:cs typeface="Arial" panose="020B0604020202020204" pitchFamily="34" charset="0"/>
              </a:rPr>
              <a:t>Superior load </a:t>
            </a:r>
            <a:r>
              <a:rPr lang="zh-CN" altLang="en-US" sz="2000" b="1" dirty="0" smtClean="0">
                <a:solidFill>
                  <a:srgbClr val="92D050"/>
                </a:solidFill>
                <a:latin typeface="Arial" panose="020B0604020202020204" pitchFamily="34" charset="0"/>
                <a:cs typeface="Arial" panose="020B0604020202020204" pitchFamily="34" charset="0"/>
              </a:rPr>
              <a:t>capacity</a:t>
            </a:r>
            <a:endParaRPr lang="en-US" altLang="zh-CN" sz="2000" dirty="0" smtClean="0">
              <a:latin typeface="Arial" panose="020B0604020202020204" pitchFamily="34" charset="0"/>
              <a:cs typeface="Arial" panose="020B0604020202020204" pitchFamily="34" charset="0"/>
            </a:endParaRPr>
          </a:p>
          <a:p>
            <a:pPr>
              <a:lnSpc>
                <a:spcPct val="150000"/>
              </a:lnSpc>
            </a:pPr>
            <a:r>
              <a:rPr lang="en-US" altLang="zh-CN" dirty="0" smtClean="0">
                <a:solidFill>
                  <a:schemeClr val="tx1">
                    <a:lumMod val="65000"/>
                    <a:lumOff val="35000"/>
                  </a:schemeClr>
                </a:solidFill>
                <a:latin typeface="Arial" panose="020B0604020202020204" pitchFamily="34" charset="0"/>
                <a:cs typeface="Arial" panose="020B0604020202020204" pitchFamily="34" charset="0"/>
              </a:rPr>
              <a:t>Due</a:t>
            </a:r>
            <a:r>
              <a:rPr lang="zh-CN" altLang="en-US" dirty="0" smtClean="0">
                <a:solidFill>
                  <a:schemeClr val="tx1">
                    <a:lumMod val="65000"/>
                    <a:lumOff val="35000"/>
                  </a:schemeClr>
                </a:solidFill>
                <a:latin typeface="Arial" panose="020B0604020202020204" pitchFamily="34" charset="0"/>
                <a:cs typeface="Arial" panose="020B0604020202020204" pitchFamily="34" charset="0"/>
              </a:rPr>
              <a:t> </a:t>
            </a:r>
            <a:r>
              <a:rPr lang="zh-CN" altLang="en-US" dirty="0">
                <a:solidFill>
                  <a:schemeClr val="tx1">
                    <a:lumMod val="65000"/>
                    <a:lumOff val="35000"/>
                  </a:schemeClr>
                </a:solidFill>
                <a:latin typeface="Arial" panose="020B0604020202020204" pitchFamily="34" charset="0"/>
                <a:cs typeface="Arial" panose="020B0604020202020204" pitchFamily="34" charset="0"/>
              </a:rPr>
              <a:t>to the optimized algorithm and high-power battery discharge capacity, the load capacity of the system in off-grid mode is greatly improved.</a:t>
            </a:r>
          </a:p>
        </p:txBody>
      </p:sp>
      <p:pic>
        <p:nvPicPr>
          <p:cNvPr id="75" name="图片 74" descr="C:\Users\80008319\AppData\Roaming\DingTalk\2197958983_v2\ImageFiles\bd\lALPD4BhuLq2xGTNAenM3g_222_489.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4776" y="2918979"/>
            <a:ext cx="588690" cy="1207608"/>
          </a:xfrm>
          <a:prstGeom prst="rect">
            <a:avLst/>
          </a:prstGeom>
          <a:noFill/>
          <a:ln>
            <a:noFill/>
          </a:ln>
        </p:spPr>
      </p:pic>
    </p:spTree>
    <p:extLst>
      <p:ext uri="{BB962C8B-B14F-4D97-AF65-F5344CB8AC3E}">
        <p14:creationId xmlns:p14="http://schemas.microsoft.com/office/powerpoint/2010/main" val="1289806111"/>
      </p:ext>
    </p:extLst>
  </p:cSld>
  <p:clrMapOvr>
    <a:masterClrMapping/>
  </p:clrMapOvr>
  <p:transition advClick="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0" name="文本框 9"/>
          <p:cNvSpPr txBox="1"/>
          <p:nvPr/>
        </p:nvSpPr>
        <p:spPr>
          <a:xfrm>
            <a:off x="304800" y="251732"/>
            <a:ext cx="5373266" cy="461665"/>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ALL-IN-ONE System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Advantage-4</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5482953" y="2542260"/>
            <a:ext cx="6447069" cy="3370153"/>
          </a:xfrm>
          <a:prstGeom prst="rect">
            <a:avLst/>
          </a:prstGeom>
        </p:spPr>
        <p:txBody>
          <a:bodyPr wrap="square">
            <a:spAutoFit/>
          </a:bodyPr>
          <a:lstStyle/>
          <a:p>
            <a:pPr fontAlgn="base"/>
            <a:r>
              <a:rPr lang="en-US" altLang="zh-CN" b="1" cap="all" dirty="0">
                <a:solidFill>
                  <a:srgbClr val="92D050"/>
                </a:solidFill>
                <a:latin typeface="Arial" panose="020B0604020202020204" pitchFamily="34" charset="0"/>
                <a:cs typeface="Arial" panose="020B0604020202020204" pitchFamily="34" charset="0"/>
              </a:rPr>
              <a:t>EMERGENCY POWER </a:t>
            </a:r>
            <a:r>
              <a:rPr lang="en-US" altLang="zh-CN" b="1" cap="all" dirty="0" smtClean="0">
                <a:solidFill>
                  <a:srgbClr val="92D050"/>
                </a:solidFill>
                <a:latin typeface="Arial" panose="020B0604020202020204" pitchFamily="34" charset="0"/>
                <a:cs typeface="Arial" panose="020B0604020202020204" pitchFamily="34" charset="0"/>
              </a:rPr>
              <a:t>SUPPLY </a:t>
            </a:r>
            <a:r>
              <a:rPr lang="en-US" altLang="zh-CN" b="1" dirty="0" smtClean="0">
                <a:solidFill>
                  <a:srgbClr val="92D050"/>
                </a:solidFill>
                <a:latin typeface="Arial" panose="020B0604020202020204" pitchFamily="34" charset="0"/>
                <a:cs typeface="Arial" panose="020B0604020202020204" pitchFamily="34" charset="0"/>
              </a:rPr>
              <a:t>Never </a:t>
            </a:r>
            <a:r>
              <a:rPr lang="en-US" altLang="zh-CN" b="1" dirty="0">
                <a:solidFill>
                  <a:srgbClr val="92D050"/>
                </a:solidFill>
                <a:latin typeface="Arial" panose="020B0604020202020204" pitchFamily="34" charset="0"/>
                <a:cs typeface="Arial" panose="020B0604020202020204" pitchFamily="34" charset="0"/>
              </a:rPr>
              <a:t>Lose </a:t>
            </a:r>
            <a:r>
              <a:rPr lang="en-US" altLang="zh-CN" b="1" dirty="0" smtClean="0">
                <a:solidFill>
                  <a:srgbClr val="92D050"/>
                </a:solidFill>
                <a:latin typeface="Arial" panose="020B0604020202020204" pitchFamily="34" charset="0"/>
                <a:cs typeface="Arial" panose="020B0604020202020204" pitchFamily="34" charset="0"/>
              </a:rPr>
              <a:t>Power</a:t>
            </a:r>
          </a:p>
          <a:p>
            <a:pPr fontAlgn="base"/>
            <a:endParaRPr lang="en-US" altLang="zh-CN" b="1" dirty="0">
              <a:latin typeface="Arial" panose="020B0604020202020204" pitchFamily="34" charset="0"/>
              <a:cs typeface="Arial" panose="020B0604020202020204" pitchFamily="34" charset="0"/>
            </a:endParaRPr>
          </a:p>
          <a:p>
            <a:pPr fontAlgn="base">
              <a:lnSpc>
                <a:spcPct val="150000"/>
              </a:lnSpc>
            </a:pPr>
            <a:r>
              <a:rPr lang="en-US" altLang="zh-CN" dirty="0">
                <a:latin typeface="Arial" panose="020B0604020202020204" pitchFamily="34" charset="0"/>
                <a:cs typeface="Arial" panose="020B0604020202020204" pitchFamily="34" charset="0"/>
              </a:rPr>
              <a:t>With the  </a:t>
            </a:r>
            <a:r>
              <a:rPr lang="en-US" altLang="zh-CN" dirty="0" err="1" smtClean="0">
                <a:latin typeface="Arial" panose="020B0604020202020204" pitchFamily="34" charset="0"/>
                <a:cs typeface="Arial" panose="020B0604020202020204" pitchFamily="34" charset="0"/>
              </a:rPr>
              <a:t>Ghybrid</a:t>
            </a:r>
            <a:r>
              <a:rPr lang="en-US" altLang="zh-CN" dirty="0" smtClean="0">
                <a:latin typeface="Arial" panose="020B0604020202020204" pitchFamily="34" charset="0"/>
                <a:cs typeface="Arial" panose="020B0604020202020204" pitchFamily="34" charset="0"/>
              </a:rPr>
              <a:t> you </a:t>
            </a:r>
            <a:r>
              <a:rPr lang="en-US" altLang="zh-CN" dirty="0">
                <a:latin typeface="Arial" panose="020B0604020202020204" pitchFamily="34" charset="0"/>
                <a:cs typeface="Arial" panose="020B0604020202020204" pitchFamily="34" charset="0"/>
              </a:rPr>
              <a:t>can ensure that you never go without power, </a:t>
            </a:r>
            <a:r>
              <a:rPr lang="en-US" altLang="zh-CN" dirty="0" smtClean="0">
                <a:latin typeface="Arial" panose="020B0604020202020204" pitchFamily="34" charset="0"/>
                <a:cs typeface="Arial" panose="020B0604020202020204" pitchFamily="34" charset="0"/>
              </a:rPr>
              <a:t>even </a:t>
            </a:r>
            <a:r>
              <a:rPr lang="en-US" altLang="zh-CN" dirty="0">
                <a:latin typeface="Arial" panose="020B0604020202020204" pitchFamily="34" charset="0"/>
                <a:cs typeface="Arial" panose="020B0604020202020204" pitchFamily="34" charset="0"/>
              </a:rPr>
              <a:t>during a power-cut. An emergency power </a:t>
            </a:r>
            <a:r>
              <a:rPr lang="en-US" altLang="zh-CN" dirty="0" smtClean="0">
                <a:latin typeface="Arial" panose="020B0604020202020204" pitchFamily="34" charset="0"/>
                <a:cs typeface="Arial" panose="020B0604020202020204" pitchFamily="34" charset="0"/>
              </a:rPr>
              <a:t>supply enables the ALL-IN-ONE </a:t>
            </a:r>
            <a:r>
              <a:rPr lang="en-US" altLang="zh-CN" dirty="0">
                <a:latin typeface="Arial" panose="020B0604020202020204" pitchFamily="34" charset="0"/>
                <a:cs typeface="Arial" panose="020B0604020202020204" pitchFamily="34" charset="0"/>
              </a:rPr>
              <a:t>to work completely off-grid, meaning that </a:t>
            </a:r>
            <a:r>
              <a:rPr lang="en-US" altLang="zh-CN" dirty="0" smtClean="0">
                <a:latin typeface="Arial" panose="020B0604020202020204" pitchFamily="34" charset="0"/>
                <a:cs typeface="Arial" panose="020B0604020202020204" pitchFamily="34" charset="0"/>
              </a:rPr>
              <a:t>any </a:t>
            </a:r>
            <a:r>
              <a:rPr lang="en-US" altLang="zh-CN" dirty="0">
                <a:latin typeface="Arial" panose="020B0604020202020204" pitchFamily="34" charset="0"/>
                <a:cs typeface="Arial" panose="020B0604020202020204" pitchFamily="34" charset="0"/>
              </a:rPr>
              <a:t>power you have stored on your batteries will now be used in the event of a power cut</a:t>
            </a:r>
            <a:r>
              <a:rPr lang="en-US" altLang="zh-CN" dirty="0" smtClean="0">
                <a:latin typeface="Arial" panose="020B0604020202020204" pitchFamily="34" charset="0"/>
                <a:cs typeface="Arial" panose="020B0604020202020204" pitchFamily="34" charset="0"/>
              </a:rPr>
              <a:t>. And the switch time is </a:t>
            </a:r>
            <a:r>
              <a:rPr lang="en-US" altLang="zh-CN" sz="2800" dirty="0" smtClean="0">
                <a:latin typeface="Arial" panose="020B0604020202020204" pitchFamily="34" charset="0"/>
                <a:cs typeface="Arial" panose="020B0604020202020204" pitchFamily="34" charset="0"/>
              </a:rPr>
              <a:t>UPS</a:t>
            </a:r>
            <a:r>
              <a:rPr lang="en-US" altLang="zh-CN" dirty="0" smtClean="0">
                <a:latin typeface="Arial" panose="020B0604020202020204" pitchFamily="34" charset="0"/>
                <a:cs typeface="Arial" panose="020B0604020202020204" pitchFamily="34" charset="0"/>
              </a:rPr>
              <a:t> in 10-15ms</a:t>
            </a:r>
            <a:endParaRPr lang="en-US" altLang="zh-CN" dirty="0">
              <a:latin typeface="Arial" panose="020B0604020202020204" pitchFamily="34" charset="0"/>
              <a:cs typeface="Arial" panose="020B0604020202020204" pitchFamily="34" charset="0"/>
            </a:endParaRPr>
          </a:p>
        </p:txBody>
      </p:sp>
      <p:pic>
        <p:nvPicPr>
          <p:cNvPr id="12" name="Picture 4" descr="https://www.solaxpower.com/wp-content/uploads/2019/12/neverlosepower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3" y="2116208"/>
            <a:ext cx="4880008" cy="30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06077"/>
      </p:ext>
    </p:extLst>
  </p:cSld>
  <p:clrMapOvr>
    <a:masterClrMapping/>
  </p:clrMapOvr>
  <p:transition advClick="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a:extLst>
              <a:ext uri="{FF2B5EF4-FFF2-40B4-BE49-F238E27FC236}">
                <a16:creationId xmlns:a16="http://schemas.microsoft.com/office/drawing/2014/main" id="{4168D7DE-CD30-4033-9FA5-F8F0755A757B}"/>
              </a:ext>
            </a:extLst>
          </p:cNvPr>
          <p:cNvSpPr txBox="1">
            <a:spLocks/>
          </p:cNvSpPr>
          <p:nvPr/>
        </p:nvSpPr>
        <p:spPr>
          <a:xfrm>
            <a:off x="1817062" y="3373147"/>
            <a:ext cx="7411121" cy="796808"/>
          </a:xfrm>
          <a:prstGeom prst="rect">
            <a:avLst/>
          </a:prstGeom>
          <a:solidFill>
            <a:schemeClr val="accent6">
              <a:lumMod val="60000"/>
              <a:lumOff val="40000"/>
            </a:schemeClr>
          </a:solidFill>
          <a:ln>
            <a:solidFill>
              <a:schemeClr val="accent6">
                <a:lumMod val="60000"/>
                <a:lumOff val="40000"/>
              </a:schemeClr>
            </a:solidFill>
          </a:ln>
        </p:spPr>
        <p:txBody>
          <a:bodyPr vert="horz" lIns="91440" tIns="45720" rIns="91440" bIns="45720" rtlCol="0" anchor="ctr">
            <a:normAutofit fontScale="90000"/>
          </a:bodyPr>
          <a:lstStyle>
            <a:lvl1pPr marL="0" algn="l" defTabSz="914400" rtl="0" eaLnBrk="1" latinLnBrk="0" hangingPunct="1">
              <a:lnSpc>
                <a:spcPct val="90000"/>
              </a:lnSpc>
              <a:spcBef>
                <a:spcPct val="0"/>
              </a:spcBef>
              <a:buNone/>
              <a:defRPr lang="zh-CN" altLang="en-US" sz="3200" b="1" kern="1200" dirty="0">
                <a:solidFill>
                  <a:srgbClr val="2D5596"/>
                </a:solidFill>
                <a:latin typeface="Arial" panose="020B0604020202020204" pitchFamily="34" charset="0"/>
                <a:ea typeface="微软雅黑" panose="020B0503020204020204" pitchFamily="34" charset="-122"/>
                <a:cs typeface="Arial" panose="020B0604020202020204" pitchFamily="34" charset="0"/>
              </a:defRPr>
            </a:lvl1pPr>
          </a:lstStyle>
          <a:p>
            <a:pPr algn="ctr"/>
            <a:r>
              <a:rPr lang="sv-SE" altLang="zh-CN" dirty="0" smtClean="0">
                <a:solidFill>
                  <a:schemeClr val="bg1"/>
                </a:solidFill>
              </a:rPr>
              <a:t>Quick Installation Guide for AIO System</a:t>
            </a:r>
            <a:endParaRPr lang="sv-SE" dirty="0">
              <a:solidFill>
                <a:schemeClr val="bg1"/>
              </a:solidFill>
            </a:endParaRPr>
          </a:p>
        </p:txBody>
      </p:sp>
    </p:spTree>
    <p:extLst>
      <p:ext uri="{BB962C8B-B14F-4D97-AF65-F5344CB8AC3E}">
        <p14:creationId xmlns:p14="http://schemas.microsoft.com/office/powerpoint/2010/main" val="3798319028"/>
      </p:ext>
    </p:extLst>
  </p:cSld>
  <p:clrMapOvr>
    <a:masterClrMapping/>
  </p:clrMapOvr>
  <p:transition advClick="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pic>
        <p:nvPicPr>
          <p:cNvPr id="6" name="图片 5"/>
          <p:cNvPicPr>
            <a:picLocks noChangeAspect="1"/>
          </p:cNvPicPr>
          <p:nvPr/>
        </p:nvPicPr>
        <p:blipFill>
          <a:blip r:embed="rId3"/>
          <a:stretch>
            <a:fillRect/>
          </a:stretch>
        </p:blipFill>
        <p:spPr>
          <a:xfrm>
            <a:off x="1002965" y="1203735"/>
            <a:ext cx="7931546" cy="5318985"/>
          </a:xfrm>
          <a:prstGeom prst="rect">
            <a:avLst/>
          </a:prstGeom>
        </p:spPr>
      </p:pic>
      <p:sp>
        <p:nvSpPr>
          <p:cNvPr id="8" name="文本框 7"/>
          <p:cNvSpPr txBox="1"/>
          <p:nvPr/>
        </p:nvSpPr>
        <p:spPr>
          <a:xfrm>
            <a:off x="304800" y="251732"/>
            <a:ext cx="2720617"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Syste</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m</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Diagram</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extLst>
      <p:ext uri="{BB962C8B-B14F-4D97-AF65-F5344CB8AC3E}">
        <p14:creationId xmlns:p14="http://schemas.microsoft.com/office/powerpoint/2010/main" val="2293204331"/>
      </p:ext>
    </p:extLst>
  </p:cSld>
  <p:clrMapOvr>
    <a:masterClrMapping/>
  </p:clrMapOvr>
  <p:transition advClick="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0" name="文本框 9"/>
          <p:cNvSpPr txBox="1"/>
          <p:nvPr/>
        </p:nvSpPr>
        <p:spPr>
          <a:xfrm>
            <a:off x="304800" y="251732"/>
            <a:ext cx="2654316"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Wiring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Diagram</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8" name="TextBox 3"/>
          <p:cNvSpPr txBox="1"/>
          <p:nvPr/>
        </p:nvSpPr>
        <p:spPr>
          <a:xfrm>
            <a:off x="8201025" y="816549"/>
            <a:ext cx="3249296" cy="5678478"/>
          </a:xfrm>
          <a:prstGeom prst="rect">
            <a:avLst/>
          </a:prstGeom>
          <a:noFill/>
        </p:spPr>
        <p:txBody>
          <a:bodyPr wrap="square" rtlCol="0">
            <a:spAutoFit/>
          </a:bodyPr>
          <a:lstStyle/>
          <a:p>
            <a:pPr>
              <a:lnSpc>
                <a:spcPct val="150000"/>
              </a:lnSpc>
            </a:pPr>
            <a:r>
              <a:rPr lang="en-US" altLang="zh-CN" b="1" dirty="0" smtClean="0"/>
              <a:t>Notes</a:t>
            </a:r>
            <a:r>
              <a:rPr lang="zh-CN" altLang="en-US" dirty="0" smtClean="0"/>
              <a:t>：</a:t>
            </a:r>
            <a:endParaRPr lang="en-US" altLang="zh-CN" dirty="0" smtClean="0"/>
          </a:p>
          <a:p>
            <a:pPr>
              <a:lnSpc>
                <a:spcPct val="150000"/>
              </a:lnSpc>
            </a:pPr>
            <a:r>
              <a:rPr lang="en-US" altLang="zh-CN" sz="1600" dirty="0" smtClean="0">
                <a:cs typeface="+mn-lt"/>
              </a:rPr>
              <a:t>1.</a:t>
            </a:r>
            <a:r>
              <a:rPr sz="1600" dirty="0" smtClean="0">
                <a:cs typeface="+mn-lt"/>
              </a:rPr>
              <a:t>It is not recommended to short the N line and PE line at the customer's distribution box</a:t>
            </a:r>
            <a:r>
              <a:rPr lang="zh-CN" altLang="en-US" sz="1600" dirty="0" smtClean="0">
                <a:cs typeface="+mn-lt"/>
              </a:rPr>
              <a:t>；</a:t>
            </a:r>
            <a:endParaRPr lang="en-US" altLang="zh-CN" sz="1600" dirty="0" smtClean="0">
              <a:cs typeface="+mn-lt"/>
            </a:endParaRPr>
          </a:p>
          <a:p>
            <a:pPr>
              <a:lnSpc>
                <a:spcPct val="150000"/>
              </a:lnSpc>
            </a:pPr>
            <a:r>
              <a:rPr lang="en-US" sz="1600" dirty="0" smtClean="0">
                <a:cs typeface="+mn-lt"/>
              </a:rPr>
              <a:t>2.</a:t>
            </a:r>
            <a:r>
              <a:rPr sz="1600" dirty="0" smtClean="0">
                <a:cs typeface="+mn-lt"/>
              </a:rPr>
              <a:t>It is not recommended to short</a:t>
            </a:r>
            <a:r>
              <a:rPr lang="en-US" sz="1600" dirty="0" smtClean="0">
                <a:cs typeface="+mn-lt"/>
              </a:rPr>
              <a:t> </a:t>
            </a:r>
            <a:r>
              <a:rPr sz="1600" dirty="0" smtClean="0">
                <a:cs typeface="+mn-lt"/>
              </a:rPr>
              <a:t>the EPS output N line with the grid N line</a:t>
            </a:r>
            <a:r>
              <a:rPr lang="zh-CN" sz="1600" dirty="0" smtClean="0">
                <a:cs typeface="+mn-lt"/>
              </a:rPr>
              <a:t>；</a:t>
            </a:r>
          </a:p>
          <a:p>
            <a:pPr>
              <a:lnSpc>
                <a:spcPct val="150000"/>
              </a:lnSpc>
            </a:pPr>
            <a:r>
              <a:rPr sz="1600" dirty="0" smtClean="0">
                <a:cs typeface="+mn-lt"/>
              </a:rPr>
              <a:t>3. </a:t>
            </a:r>
            <a:r>
              <a:rPr lang="en-US" sz="1600" dirty="0">
                <a:cs typeface="+mn-lt"/>
              </a:rPr>
              <a:t>If the customer needs the above two connection methods on site, some hardware versions of the inverter are not supported, please consult technical support </a:t>
            </a:r>
            <a:r>
              <a:rPr lang="en-US" sz="1600" dirty="0" smtClean="0">
                <a:cs typeface="+mn-lt"/>
              </a:rPr>
              <a:t>personnel.</a:t>
            </a:r>
            <a:endParaRPr lang="en-US" sz="1600" dirty="0">
              <a:cs typeface="+mn-lt"/>
            </a:endParaRPr>
          </a:p>
          <a:p>
            <a:pPr>
              <a:lnSpc>
                <a:spcPct val="150000"/>
              </a:lnSpc>
            </a:pPr>
            <a:r>
              <a:rPr lang="zh-CN" altLang="en-US" sz="1600" dirty="0" smtClean="0"/>
              <a:t>4</a:t>
            </a:r>
            <a:r>
              <a:rPr lang="zh-CN" altLang="en-US" sz="1600" dirty="0"/>
              <a:t>. </a:t>
            </a:r>
            <a:r>
              <a:rPr lang="en-US" altLang="zh-CN" sz="1600" dirty="0"/>
              <a:t>C</a:t>
            </a:r>
            <a:r>
              <a:rPr lang="zh-CN" altLang="en-US" sz="1600" dirty="0"/>
              <a:t>hoose a larger size for the Grid circuit breaker. For example, a 32A  </a:t>
            </a:r>
            <a:r>
              <a:rPr lang="en-US" altLang="zh-CN" sz="1600" dirty="0"/>
              <a:t>AC </a:t>
            </a:r>
            <a:r>
              <a:rPr lang="zh-CN" altLang="en-US" sz="1600" dirty="0"/>
              <a:t>breaker is recommended for a 5KW inverter.</a:t>
            </a:r>
          </a:p>
        </p:txBody>
      </p:sp>
      <p:pic>
        <p:nvPicPr>
          <p:cNvPr id="3" name="图片 2"/>
          <p:cNvPicPr>
            <a:picLocks noChangeAspect="1"/>
          </p:cNvPicPr>
          <p:nvPr/>
        </p:nvPicPr>
        <p:blipFill rotWithShape="1">
          <a:blip r:embed="rId3"/>
          <a:srcRect l="7869" t="8539" r="3769"/>
          <a:stretch/>
        </p:blipFill>
        <p:spPr>
          <a:xfrm>
            <a:off x="690880" y="816549"/>
            <a:ext cx="6725919" cy="5898661"/>
          </a:xfrm>
          <a:prstGeom prst="rect">
            <a:avLst/>
          </a:prstGeom>
        </p:spPr>
      </p:pic>
    </p:spTree>
    <p:extLst>
      <p:ext uri="{BB962C8B-B14F-4D97-AF65-F5344CB8AC3E}">
        <p14:creationId xmlns:p14="http://schemas.microsoft.com/office/powerpoint/2010/main" val="4219084947"/>
      </p:ext>
    </p:extLst>
  </p:cSld>
  <p:clrMapOvr>
    <a:masterClrMapping/>
  </p:clrMapOvr>
  <p:transition advClick="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0" name="文本框 9"/>
          <p:cNvSpPr txBox="1"/>
          <p:nvPr/>
        </p:nvSpPr>
        <p:spPr>
          <a:xfrm>
            <a:off x="304800" y="251732"/>
            <a:ext cx="3555460"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Location of Mounting</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8" name="图片 7"/>
          <p:cNvPicPr/>
          <p:nvPr/>
        </p:nvPicPr>
        <p:blipFill>
          <a:blip r:embed="rId3">
            <a:extLst>
              <a:ext uri="{28A0092B-C50C-407E-A947-70E740481C1C}">
                <a14:useLocalDpi xmlns:a14="http://schemas.microsoft.com/office/drawing/2010/main" val="0"/>
              </a:ext>
            </a:extLst>
          </a:blip>
          <a:stretch>
            <a:fillRect/>
          </a:stretch>
        </p:blipFill>
        <p:spPr>
          <a:xfrm>
            <a:off x="8704605" y="62570"/>
            <a:ext cx="3346938" cy="6263748"/>
          </a:xfrm>
          <a:prstGeom prst="rect">
            <a:avLst/>
          </a:prstGeom>
        </p:spPr>
      </p:pic>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6012821" y="2297886"/>
            <a:ext cx="2612653" cy="3648063"/>
          </a:xfrm>
          <a:prstGeom prst="rect">
            <a:avLst/>
          </a:prstGeom>
        </p:spPr>
      </p:pic>
      <p:sp>
        <p:nvSpPr>
          <p:cNvPr id="6" name="矩形 5"/>
          <p:cNvSpPr/>
          <p:nvPr/>
        </p:nvSpPr>
        <p:spPr>
          <a:xfrm>
            <a:off x="304800" y="1081316"/>
            <a:ext cx="3238500" cy="4293483"/>
          </a:xfrm>
          <a:prstGeom prst="rect">
            <a:avLst/>
          </a:prstGeom>
        </p:spPr>
        <p:txBody>
          <a:bodyPr wrap="square">
            <a:spAutoFit/>
          </a:bodyPr>
          <a:lstStyle/>
          <a:p>
            <a:pPr>
              <a:lnSpc>
                <a:spcPct val="150000"/>
              </a:lnSpc>
            </a:pPr>
            <a:endParaRPr lang="en-US" altLang="zh-CN" sz="14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altLang="zh-CN" sz="1600" dirty="0" smtClean="0">
                <a:cs typeface="Arial" panose="020B0604020202020204" pitchFamily="34" charset="0"/>
              </a:rPr>
              <a:t>Be sure to choose </a:t>
            </a:r>
            <a:r>
              <a:rPr lang="en-US" altLang="zh-CN" sz="1600" dirty="0">
                <a:cs typeface="Arial" panose="020B0604020202020204" pitchFamily="34" charset="0"/>
              </a:rPr>
              <a:t>a wall capable of supporting the full weight of </a:t>
            </a:r>
            <a:r>
              <a:rPr lang="en-US" altLang="zh-CN" sz="1600" dirty="0" smtClean="0">
                <a:cs typeface="Arial" panose="020B0604020202020204" pitchFamily="34" charset="0"/>
              </a:rPr>
              <a:t>the system. </a:t>
            </a:r>
            <a:endParaRPr lang="en-US" altLang="zh-CN" sz="1600" dirty="0">
              <a:cs typeface="Arial" panose="020B0604020202020204" pitchFamily="34" charset="0"/>
            </a:endParaRPr>
          </a:p>
          <a:p>
            <a:pPr marL="285750" indent="-285750" algn="just">
              <a:lnSpc>
                <a:spcPct val="150000"/>
              </a:lnSpc>
              <a:buFont typeface="Arial" panose="020B0604020202020204" pitchFamily="34" charset="0"/>
              <a:buChar char="•"/>
            </a:pPr>
            <a:r>
              <a:rPr lang="en-US" altLang="zh-CN" sz="1600" dirty="0" smtClean="0">
                <a:cs typeface="Arial" panose="020B0604020202020204" pitchFamily="34" charset="0"/>
              </a:rPr>
              <a:t>Be </a:t>
            </a:r>
            <a:r>
              <a:rPr lang="en-US" altLang="zh-CN" sz="1600" dirty="0">
                <a:cs typeface="Arial" panose="020B0604020202020204" pitchFamily="34" charset="0"/>
              </a:rPr>
              <a:t>sure to choose a flat wall. </a:t>
            </a:r>
          </a:p>
          <a:p>
            <a:pPr marL="285750" indent="-285750" algn="just">
              <a:lnSpc>
                <a:spcPct val="150000"/>
              </a:lnSpc>
              <a:buFont typeface="Arial" panose="020B0604020202020204" pitchFamily="34" charset="0"/>
              <a:buChar char="•"/>
            </a:pPr>
            <a:r>
              <a:rPr lang="en-US" altLang="zh-CN" sz="1600" dirty="0" smtClean="0">
                <a:cs typeface="Arial" panose="020B0604020202020204" pitchFamily="34" charset="0"/>
              </a:rPr>
              <a:t>The </a:t>
            </a:r>
            <a:r>
              <a:rPr lang="en-US" altLang="zh-CN" sz="1600" dirty="0">
                <a:cs typeface="Arial" panose="020B0604020202020204" pitchFamily="34" charset="0"/>
              </a:rPr>
              <a:t>height of the holes from the ground must be ≥ 400mm</a:t>
            </a:r>
          </a:p>
          <a:p>
            <a:pPr marL="285750" indent="-285750" algn="just">
              <a:lnSpc>
                <a:spcPct val="150000"/>
              </a:lnSpc>
              <a:buFont typeface="Arial" panose="020B0604020202020204" pitchFamily="34" charset="0"/>
              <a:buChar char="•"/>
            </a:pPr>
            <a:r>
              <a:rPr lang="en-US" altLang="zh-CN" sz="1600" dirty="0" smtClean="0">
                <a:cs typeface="Arial" panose="020B0604020202020204" pitchFamily="34" charset="0"/>
              </a:rPr>
              <a:t>Drill </a:t>
            </a:r>
            <a:r>
              <a:rPr lang="en-US" altLang="zh-CN" sz="1600" dirty="0">
                <a:cs typeface="Arial" panose="020B0604020202020204" pitchFamily="34" charset="0"/>
              </a:rPr>
              <a:t>holes with driller(Drill bit: φ12), make sure the holes are deep enough (at least 65mm) </a:t>
            </a:r>
          </a:p>
          <a:p>
            <a:endParaRPr lang="en-US" altLang="zh-CN" dirty="0"/>
          </a:p>
          <a:p>
            <a:endParaRPr lang="zh-CN" altLang="en-US" dirty="0"/>
          </a:p>
        </p:txBody>
      </p:sp>
      <p:sp>
        <p:nvSpPr>
          <p:cNvPr id="11" name="文本框 10"/>
          <p:cNvSpPr txBox="1"/>
          <p:nvPr/>
        </p:nvSpPr>
        <p:spPr>
          <a:xfrm>
            <a:off x="6442118" y="6218596"/>
            <a:ext cx="1548244" cy="369332"/>
          </a:xfrm>
          <a:prstGeom prst="rect">
            <a:avLst/>
          </a:prstGeom>
          <a:noFill/>
        </p:spPr>
        <p:txBody>
          <a:bodyPr wrap="none" rtlCol="0">
            <a:spAutoFit/>
          </a:bodyPr>
          <a:lstStyle/>
          <a:p>
            <a:r>
              <a:rPr lang="en-US" altLang="zh-CN" dirty="0" smtClean="0"/>
              <a:t>Brackets Holes</a:t>
            </a:r>
            <a:endParaRPr lang="zh-CN" altLang="en-US" dirty="0"/>
          </a:p>
        </p:txBody>
      </p:sp>
      <p:sp>
        <p:nvSpPr>
          <p:cNvPr id="12" name="文本框 11"/>
          <p:cNvSpPr txBox="1"/>
          <p:nvPr/>
        </p:nvSpPr>
        <p:spPr>
          <a:xfrm>
            <a:off x="9992011" y="6218596"/>
            <a:ext cx="1297150" cy="369332"/>
          </a:xfrm>
          <a:prstGeom prst="rect">
            <a:avLst/>
          </a:prstGeom>
          <a:noFill/>
        </p:spPr>
        <p:txBody>
          <a:bodyPr wrap="none" rtlCol="0">
            <a:spAutoFit/>
          </a:bodyPr>
          <a:lstStyle/>
          <a:p>
            <a:r>
              <a:rPr lang="en-US" altLang="zh-CN" dirty="0"/>
              <a:t>Dimensions</a:t>
            </a:r>
            <a:endParaRPr lang="zh-CN" altLang="en-US" dirty="0"/>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6510" y="1405669"/>
            <a:ext cx="1950340" cy="4540280"/>
          </a:xfrm>
          <a:prstGeom prst="rect">
            <a:avLst/>
          </a:prstGeom>
        </p:spPr>
      </p:pic>
      <p:sp>
        <p:nvSpPr>
          <p:cNvPr id="13" name="文本框 12"/>
          <p:cNvSpPr txBox="1"/>
          <p:nvPr/>
        </p:nvSpPr>
        <p:spPr>
          <a:xfrm>
            <a:off x="3860260" y="6218596"/>
            <a:ext cx="1758815" cy="584775"/>
          </a:xfrm>
          <a:prstGeom prst="rect">
            <a:avLst/>
          </a:prstGeom>
          <a:noFill/>
        </p:spPr>
        <p:txBody>
          <a:bodyPr wrap="none" rtlCol="0">
            <a:spAutoFit/>
          </a:bodyPr>
          <a:lstStyle/>
          <a:p>
            <a:pPr algn="ctr"/>
            <a:r>
              <a:rPr lang="en-US" altLang="zh-CN" sz="1600" dirty="0" smtClean="0"/>
              <a:t>415*1521*145mm</a:t>
            </a:r>
          </a:p>
          <a:p>
            <a:pPr algn="ctr"/>
            <a:r>
              <a:rPr lang="en-US" altLang="zh-CN" sz="1600" dirty="0" smtClean="0"/>
              <a:t>80KG</a:t>
            </a:r>
            <a:endParaRPr lang="zh-CN" altLang="en-US" sz="1600" dirty="0"/>
          </a:p>
        </p:txBody>
      </p:sp>
    </p:spTree>
    <p:extLst>
      <p:ext uri="{BB962C8B-B14F-4D97-AF65-F5344CB8AC3E}">
        <p14:creationId xmlns:p14="http://schemas.microsoft.com/office/powerpoint/2010/main" val="3765155070"/>
      </p:ext>
    </p:extLst>
  </p:cSld>
  <p:clrMapOvr>
    <a:masterClrMapping/>
  </p:clrMapOvr>
  <p:transition advClick="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5239191"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Why choose ALL-IN-ONE System</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duotone>
              <a:schemeClr val="accent6">
                <a:shade val="45000"/>
                <a:satMod val="135000"/>
              </a:schemeClr>
              <a:prstClr val="white"/>
            </a:duotone>
          </a:blip>
          <a:stretch>
            <a:fillRect/>
          </a:stretch>
        </p:blipFill>
        <p:spPr>
          <a:xfrm>
            <a:off x="2172064" y="1680862"/>
            <a:ext cx="7816889" cy="4094055"/>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11534094"/>
      </p:ext>
    </p:extLst>
  </p:cSld>
  <p:clrMapOvr>
    <a:masterClrMapping/>
  </p:clrMapOvr>
  <p:transition advClick="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0" name="文本框 9"/>
          <p:cNvSpPr txBox="1"/>
          <p:nvPr/>
        </p:nvSpPr>
        <p:spPr>
          <a:xfrm>
            <a:off x="304800" y="251732"/>
            <a:ext cx="3895041"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Packing List for Inverter</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104" y="650199"/>
            <a:ext cx="5735294" cy="59165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6426" y="2196209"/>
            <a:ext cx="3765973" cy="2824480"/>
          </a:xfrm>
          <a:prstGeom prst="rect">
            <a:avLst/>
          </a:prstGeom>
        </p:spPr>
      </p:pic>
      <p:sp>
        <p:nvSpPr>
          <p:cNvPr id="8" name="矩形 7"/>
          <p:cNvSpPr/>
          <p:nvPr/>
        </p:nvSpPr>
        <p:spPr>
          <a:xfrm>
            <a:off x="1056672" y="5603105"/>
            <a:ext cx="1736181" cy="369332"/>
          </a:xfrm>
          <a:prstGeom prst="rect">
            <a:avLst/>
          </a:prstGeom>
        </p:spPr>
        <p:txBody>
          <a:bodyPr wrap="none">
            <a:spAutoFit/>
          </a:bodyPr>
          <a:lstStyle/>
          <a:p>
            <a:r>
              <a:rPr lang="en-US" altLang="zh-CN" dirty="0" smtClean="0"/>
              <a:t>Inverter </a:t>
            </a:r>
            <a:r>
              <a:rPr lang="zh-CN" altLang="en-US" dirty="0" smtClean="0"/>
              <a:t>Pack</a:t>
            </a:r>
            <a:r>
              <a:rPr lang="en-US" altLang="zh-CN" dirty="0" smtClean="0"/>
              <a:t>age</a:t>
            </a:r>
            <a:endParaRPr lang="zh-CN" altLang="en-US" dirty="0"/>
          </a:p>
        </p:txBody>
      </p:sp>
    </p:spTree>
    <p:extLst>
      <p:ext uri="{BB962C8B-B14F-4D97-AF65-F5344CB8AC3E}">
        <p14:creationId xmlns:p14="http://schemas.microsoft.com/office/powerpoint/2010/main" val="3135505404"/>
      </p:ext>
    </p:extLst>
  </p:cSld>
  <p:clrMapOvr>
    <a:masterClrMapping/>
  </p:clrMapOvr>
  <p:transition advClick="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0" name="文本框 9"/>
          <p:cNvSpPr txBox="1"/>
          <p:nvPr/>
        </p:nvSpPr>
        <p:spPr>
          <a:xfrm>
            <a:off x="304800" y="251732"/>
            <a:ext cx="3805914"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Packing List for Battery</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 name="矩形 5"/>
          <p:cNvSpPr/>
          <p:nvPr/>
        </p:nvSpPr>
        <p:spPr>
          <a:xfrm>
            <a:off x="1682928" y="6108698"/>
            <a:ext cx="9386031" cy="369332"/>
          </a:xfrm>
          <a:prstGeom prst="rect">
            <a:avLst/>
          </a:prstGeom>
        </p:spPr>
        <p:txBody>
          <a:bodyPr wrap="none">
            <a:spAutoFit/>
          </a:bodyPr>
          <a:lstStyle/>
          <a:p>
            <a:r>
              <a:rPr lang="en-US" altLang="zh-CN" smtClean="0">
                <a:solidFill>
                  <a:srgbClr val="92D050"/>
                </a:solidFill>
                <a:latin typeface="Arial" panose="020B0604020202020204" pitchFamily="34" charset="0"/>
                <a:cs typeface="Arial" panose="020B0604020202020204" pitchFamily="34" charset="0"/>
              </a:rPr>
              <a:t>Battery </a:t>
            </a:r>
            <a:r>
              <a:rPr lang="zh-CN" altLang="en-US" smtClean="0">
                <a:solidFill>
                  <a:srgbClr val="92D050"/>
                </a:solidFill>
                <a:latin typeface="Arial" panose="020B0604020202020204" pitchFamily="34" charset="0"/>
                <a:cs typeface="Arial" panose="020B0604020202020204" pitchFamily="34" charset="0"/>
              </a:rPr>
              <a:t>A and </a:t>
            </a:r>
            <a:r>
              <a:rPr lang="en-US" altLang="zh-CN" smtClean="0">
                <a:solidFill>
                  <a:srgbClr val="92D050"/>
                </a:solidFill>
                <a:latin typeface="Arial" panose="020B0604020202020204" pitchFamily="34" charset="0"/>
                <a:cs typeface="Arial" panose="020B0604020202020204" pitchFamily="34" charset="0"/>
              </a:rPr>
              <a:t>Battery </a:t>
            </a:r>
            <a:r>
              <a:rPr lang="zh-CN" altLang="en-US" smtClean="0">
                <a:solidFill>
                  <a:srgbClr val="92D050"/>
                </a:solidFill>
                <a:latin typeface="Arial" panose="020B0604020202020204" pitchFamily="34" charset="0"/>
                <a:cs typeface="Arial" panose="020B0604020202020204" pitchFamily="34" charset="0"/>
              </a:rPr>
              <a:t>B are distinguished by </a:t>
            </a:r>
            <a:r>
              <a:rPr lang="en-US" altLang="zh-CN" smtClean="0">
                <a:solidFill>
                  <a:srgbClr val="92D050"/>
                </a:solidFill>
                <a:latin typeface="Arial" panose="020B0604020202020204" pitchFamily="34" charset="0"/>
                <a:cs typeface="Arial" panose="020B0604020202020204" pitchFamily="34" charset="0"/>
              </a:rPr>
              <a:t>"</a:t>
            </a:r>
            <a:r>
              <a:rPr lang="zh-CN" altLang="en-US" smtClean="0">
                <a:solidFill>
                  <a:srgbClr val="92D050"/>
                </a:solidFill>
                <a:latin typeface="Arial" panose="020B0604020202020204" pitchFamily="34" charset="0"/>
                <a:cs typeface="Arial" panose="020B0604020202020204" pitchFamily="34" charset="0"/>
              </a:rPr>
              <a:t>A</a:t>
            </a:r>
            <a:r>
              <a:rPr lang="en-US" altLang="zh-CN" smtClean="0">
                <a:solidFill>
                  <a:srgbClr val="92D050"/>
                </a:solidFill>
                <a:latin typeface="Arial" panose="020B0604020202020204" pitchFamily="34" charset="0"/>
                <a:cs typeface="Arial" panose="020B0604020202020204" pitchFamily="34" charset="0"/>
              </a:rPr>
              <a:t>"</a:t>
            </a:r>
            <a:r>
              <a:rPr lang="zh-CN" altLang="en-US" smtClean="0">
                <a:solidFill>
                  <a:srgbClr val="92D050"/>
                </a:solidFill>
                <a:latin typeface="Arial" panose="020B0604020202020204" pitchFamily="34" charset="0"/>
                <a:cs typeface="Arial" panose="020B0604020202020204" pitchFamily="34" charset="0"/>
              </a:rPr>
              <a:t> and </a:t>
            </a:r>
            <a:r>
              <a:rPr lang="en-US" altLang="zh-CN" smtClean="0">
                <a:solidFill>
                  <a:srgbClr val="92D050"/>
                </a:solidFill>
                <a:latin typeface="Arial" panose="020B0604020202020204" pitchFamily="34" charset="0"/>
                <a:cs typeface="Arial" panose="020B0604020202020204" pitchFamily="34" charset="0"/>
              </a:rPr>
              <a:t>"</a:t>
            </a:r>
            <a:r>
              <a:rPr lang="zh-CN" altLang="en-US" smtClean="0">
                <a:solidFill>
                  <a:srgbClr val="92D050"/>
                </a:solidFill>
                <a:latin typeface="Arial" panose="020B0604020202020204" pitchFamily="34" charset="0"/>
                <a:cs typeface="Arial" panose="020B0604020202020204" pitchFamily="34" charset="0"/>
              </a:rPr>
              <a:t>S</a:t>
            </a:r>
            <a:r>
              <a:rPr lang="en-US" altLang="zh-CN" smtClean="0">
                <a:solidFill>
                  <a:srgbClr val="92D050"/>
                </a:solidFill>
                <a:latin typeface="Arial" panose="020B0604020202020204" pitchFamily="34" charset="0"/>
                <a:cs typeface="Arial" panose="020B0604020202020204" pitchFamily="34" charset="0"/>
              </a:rPr>
              <a:t>"</a:t>
            </a:r>
            <a:r>
              <a:rPr lang="zh-CN" altLang="en-US" smtClean="0">
                <a:solidFill>
                  <a:srgbClr val="92D050"/>
                </a:solidFill>
                <a:latin typeface="Arial" panose="020B0604020202020204" pitchFamily="34" charset="0"/>
                <a:cs typeface="Arial" panose="020B0604020202020204" pitchFamily="34" charset="0"/>
              </a:rPr>
              <a:t> </a:t>
            </a:r>
            <a:r>
              <a:rPr lang="en-US" altLang="zh-CN" smtClean="0">
                <a:solidFill>
                  <a:srgbClr val="92D050"/>
                </a:solidFill>
                <a:latin typeface="Arial" panose="020B0604020202020204" pitchFamily="34" charset="0"/>
                <a:cs typeface="Arial" panose="020B0604020202020204" pitchFamily="34" charset="0"/>
              </a:rPr>
              <a:t>which marked </a:t>
            </a:r>
            <a:r>
              <a:rPr lang="zh-CN" altLang="en-US" smtClean="0">
                <a:solidFill>
                  <a:srgbClr val="92D050"/>
                </a:solidFill>
                <a:latin typeface="Arial" panose="020B0604020202020204" pitchFamily="34" charset="0"/>
                <a:cs typeface="Arial" panose="020B0604020202020204" pitchFamily="34" charset="0"/>
              </a:rPr>
              <a:t>on the outer </a:t>
            </a:r>
            <a:r>
              <a:rPr lang="en-US" altLang="zh-CN" smtClean="0">
                <a:solidFill>
                  <a:srgbClr val="92D050"/>
                </a:solidFill>
                <a:latin typeface="Arial" panose="020B0604020202020204" pitchFamily="34" charset="0"/>
                <a:cs typeface="Arial" panose="020B0604020202020204" pitchFamily="34" charset="0"/>
              </a:rPr>
              <a:t>carton</a:t>
            </a:r>
            <a:endParaRPr lang="zh-CN" altLang="en-US" dirty="0">
              <a:solidFill>
                <a:srgbClr val="92D050"/>
              </a:solidFill>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3"/>
          <a:stretch>
            <a:fillRect/>
          </a:stretch>
        </p:blipFill>
        <p:spPr>
          <a:xfrm>
            <a:off x="4116050" y="1490932"/>
            <a:ext cx="1167150" cy="1435023"/>
          </a:xfrm>
          <a:prstGeom prst="rect">
            <a:avLst/>
          </a:prstGeom>
        </p:spPr>
      </p:pic>
      <p:pic>
        <p:nvPicPr>
          <p:cNvPr id="13" name="图片 12"/>
          <p:cNvPicPr>
            <a:picLocks noChangeAspect="1"/>
          </p:cNvPicPr>
          <p:nvPr/>
        </p:nvPicPr>
        <p:blipFill>
          <a:blip r:embed="rId4"/>
          <a:stretch>
            <a:fillRect/>
          </a:stretch>
        </p:blipFill>
        <p:spPr>
          <a:xfrm>
            <a:off x="2620605" y="1569759"/>
            <a:ext cx="1006515" cy="1192403"/>
          </a:xfrm>
          <a:prstGeom prst="rect">
            <a:avLst/>
          </a:prstGeom>
        </p:spPr>
      </p:pic>
      <p:pic>
        <p:nvPicPr>
          <p:cNvPr id="16" name="图片 15"/>
          <p:cNvPicPr>
            <a:picLocks noChangeAspect="1"/>
          </p:cNvPicPr>
          <p:nvPr/>
        </p:nvPicPr>
        <p:blipFill>
          <a:blip r:embed="rId5"/>
          <a:stretch>
            <a:fillRect/>
          </a:stretch>
        </p:blipFill>
        <p:spPr>
          <a:xfrm>
            <a:off x="2899258" y="1040314"/>
            <a:ext cx="6944592" cy="4920740"/>
          </a:xfrm>
          <a:prstGeom prst="rect">
            <a:avLst/>
          </a:prstGeom>
        </p:spPr>
      </p:pic>
      <p:pic>
        <p:nvPicPr>
          <p:cNvPr id="17" name="图片 16"/>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47214" t="23925" r="21374" b="41254"/>
          <a:stretch/>
        </p:blipFill>
        <p:spPr>
          <a:xfrm>
            <a:off x="9544936" y="3916661"/>
            <a:ext cx="2291464" cy="1804035"/>
          </a:xfrm>
          <a:prstGeom prst="rect">
            <a:avLst/>
          </a:prstGeom>
        </p:spPr>
      </p:pic>
      <p:sp>
        <p:nvSpPr>
          <p:cNvPr id="18" name="右箭头 17"/>
          <p:cNvSpPr/>
          <p:nvPr/>
        </p:nvSpPr>
        <p:spPr>
          <a:xfrm rot="8627030">
            <a:off x="10151528" y="4363748"/>
            <a:ext cx="822960" cy="298779"/>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7914" y="2272150"/>
            <a:ext cx="3239086" cy="2428365"/>
          </a:xfrm>
          <a:prstGeom prst="rect">
            <a:avLst/>
          </a:prstGeom>
        </p:spPr>
      </p:pic>
      <p:sp>
        <p:nvSpPr>
          <p:cNvPr id="22" name="矩形 21"/>
          <p:cNvSpPr/>
          <p:nvPr/>
        </p:nvSpPr>
        <p:spPr>
          <a:xfrm>
            <a:off x="906708" y="4719185"/>
            <a:ext cx="1871090" cy="369332"/>
          </a:xfrm>
          <a:prstGeom prst="rect">
            <a:avLst/>
          </a:prstGeom>
        </p:spPr>
        <p:txBody>
          <a:bodyPr wrap="none">
            <a:spAutoFit/>
          </a:bodyPr>
          <a:lstStyle/>
          <a:p>
            <a:r>
              <a:rPr lang="zh-CN" altLang="en-US" dirty="0" smtClean="0"/>
              <a:t>Battery</a:t>
            </a:r>
            <a:r>
              <a:rPr lang="en-US" altLang="zh-CN" dirty="0"/>
              <a:t> </a:t>
            </a:r>
            <a:r>
              <a:rPr lang="zh-CN" altLang="en-US" dirty="0" smtClean="0"/>
              <a:t>B P</a:t>
            </a:r>
            <a:r>
              <a:rPr lang="en-US" altLang="zh-CN" dirty="0" err="1" smtClean="0"/>
              <a:t>ackage</a:t>
            </a:r>
            <a:endParaRPr lang="zh-CN" altLang="en-US" dirty="0"/>
          </a:p>
        </p:txBody>
      </p:sp>
    </p:spTree>
    <p:extLst>
      <p:ext uri="{BB962C8B-B14F-4D97-AF65-F5344CB8AC3E}">
        <p14:creationId xmlns:p14="http://schemas.microsoft.com/office/powerpoint/2010/main" val="4233561304"/>
      </p:ext>
    </p:extLst>
  </p:cSld>
  <p:clrMapOvr>
    <a:masterClrMapping/>
  </p:clrMapOvr>
  <p:transition advClick="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04800" y="251732"/>
            <a:ext cx="4309578"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Overview Connection Area</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2" name="图片 1"/>
          <p:cNvPicPr>
            <a:picLocks noChangeAspect="1"/>
          </p:cNvPicPr>
          <p:nvPr/>
        </p:nvPicPr>
        <p:blipFill rotWithShape="1">
          <a:blip r:embed="rId3"/>
          <a:srcRect t="6751" r="1648" b="3499"/>
          <a:stretch/>
        </p:blipFill>
        <p:spPr>
          <a:xfrm>
            <a:off x="7236568" y="1315413"/>
            <a:ext cx="4478533" cy="5389203"/>
          </a:xfrm>
          <a:prstGeom prst="rect">
            <a:avLst/>
          </a:prstGeom>
        </p:spPr>
      </p:pic>
      <p:grpSp>
        <p:nvGrpSpPr>
          <p:cNvPr id="58" name="组合 57"/>
          <p:cNvGrpSpPr/>
          <p:nvPr/>
        </p:nvGrpSpPr>
        <p:grpSpPr>
          <a:xfrm>
            <a:off x="393380" y="976902"/>
            <a:ext cx="6762324" cy="5455068"/>
            <a:chOff x="137424" y="746083"/>
            <a:chExt cx="6762324" cy="5455068"/>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0557" t="21036" r="21666" b="35852"/>
            <a:stretch/>
          </p:blipFill>
          <p:spPr>
            <a:xfrm>
              <a:off x="304800" y="1788160"/>
              <a:ext cx="5864170" cy="3281680"/>
            </a:xfrm>
            <a:prstGeom prst="rect">
              <a:avLst/>
            </a:prstGeom>
          </p:spPr>
        </p:pic>
        <p:cxnSp>
          <p:nvCxnSpPr>
            <p:cNvPr id="8" name="直接箭头连接符 7"/>
            <p:cNvCxnSpPr/>
            <p:nvPr/>
          </p:nvCxnSpPr>
          <p:spPr>
            <a:xfrm flipH="1">
              <a:off x="853440" y="4917419"/>
              <a:ext cx="1290320" cy="9144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484120" y="4795499"/>
              <a:ext cx="1290320" cy="9144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410354" y="4795499"/>
              <a:ext cx="118461" cy="103632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964599" y="4795499"/>
              <a:ext cx="521801" cy="9144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37424" y="5831819"/>
              <a:ext cx="1068947" cy="369332"/>
            </a:xfrm>
            <a:prstGeom prst="rect">
              <a:avLst/>
            </a:prstGeom>
            <a:noFill/>
          </p:spPr>
          <p:txBody>
            <a:bodyPr wrap="none" rtlCol="0">
              <a:spAutoFit/>
            </a:bodyPr>
            <a:lstStyle/>
            <a:p>
              <a:pPr defTabSz="457200">
                <a:defRPr/>
              </a:pPr>
              <a:r>
                <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rPr>
                <a:t>PV </a:t>
              </a: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rPr>
                <a:t>Port</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7" name="文本框 16"/>
            <p:cNvSpPr txBox="1"/>
            <p:nvPr/>
          </p:nvSpPr>
          <p:spPr>
            <a:xfrm>
              <a:off x="1929128" y="5831819"/>
              <a:ext cx="1330429"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rPr>
                <a:t>COM Port</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8" name="文本框 17"/>
            <p:cNvSpPr txBox="1"/>
            <p:nvPr/>
          </p:nvSpPr>
          <p:spPr>
            <a:xfrm>
              <a:off x="3691528" y="5831819"/>
              <a:ext cx="1172116"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rPr>
                <a:t>EPS Port</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9" name="文本框 18"/>
            <p:cNvSpPr txBox="1"/>
            <p:nvPr/>
          </p:nvSpPr>
          <p:spPr>
            <a:xfrm>
              <a:off x="4964599" y="5831819"/>
              <a:ext cx="1249253"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rPr>
                <a:t>Grid Port</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cxnSp>
          <p:nvCxnSpPr>
            <p:cNvPr id="20" name="直接箭头连接符 19"/>
            <p:cNvCxnSpPr/>
            <p:nvPr/>
          </p:nvCxnSpPr>
          <p:spPr>
            <a:xfrm flipH="1" flipV="1">
              <a:off x="2032000" y="1148101"/>
              <a:ext cx="20320" cy="168142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2989817" y="1115415"/>
              <a:ext cx="20320" cy="168142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3860800" y="1084594"/>
              <a:ext cx="65877" cy="184852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4350910" y="1447000"/>
              <a:ext cx="604278" cy="135414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4863644" y="1988812"/>
              <a:ext cx="381217" cy="97786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701344" y="746083"/>
              <a:ext cx="644728"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rPr>
                <a:t>PV1</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29" name="文本框 28"/>
            <p:cNvSpPr txBox="1"/>
            <p:nvPr/>
          </p:nvSpPr>
          <p:spPr>
            <a:xfrm>
              <a:off x="2671628" y="746083"/>
              <a:ext cx="644728"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rPr>
                <a:t>PV2</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0" name="文本框 29"/>
            <p:cNvSpPr txBox="1"/>
            <p:nvPr/>
          </p:nvSpPr>
          <p:spPr>
            <a:xfrm>
              <a:off x="3503009" y="746083"/>
              <a:ext cx="1569660"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rPr>
                <a:t>EPS Breaker</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3" name="文本框 32"/>
            <p:cNvSpPr txBox="1"/>
            <p:nvPr/>
          </p:nvSpPr>
          <p:spPr>
            <a:xfrm>
              <a:off x="4269149" y="1170732"/>
              <a:ext cx="1466620"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rPr>
                <a:t>AC Breaker</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cxnSp>
          <p:nvCxnSpPr>
            <p:cNvPr id="36" name="直接箭头连接符 35"/>
            <p:cNvCxnSpPr/>
            <p:nvPr/>
          </p:nvCxnSpPr>
          <p:spPr>
            <a:xfrm flipH="1" flipV="1">
              <a:off x="3336953" y="1913677"/>
              <a:ext cx="166056" cy="10687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3043305" y="1711813"/>
              <a:ext cx="758541" cy="276999"/>
            </a:xfrm>
            <a:prstGeom prst="rect">
              <a:avLst/>
            </a:prstGeom>
            <a:noFill/>
          </p:spPr>
          <p:txBody>
            <a:bodyPr wrap="none" rtlCol="0">
              <a:spAutoFit/>
            </a:bodyPr>
            <a:lstStyle/>
            <a:p>
              <a:pPr defTabSz="457200">
                <a:defRPr/>
              </a:pPr>
              <a:r>
                <a:rPr lang="en-US" altLang="zh-CN" sz="1200" b="1"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PV SPD</a:t>
              </a:r>
              <a:endParaRPr lang="en-US" altLang="zh-CN" sz="12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1" name="文本框 40"/>
            <p:cNvSpPr txBox="1"/>
            <p:nvPr/>
          </p:nvSpPr>
          <p:spPr>
            <a:xfrm>
              <a:off x="2093656" y="1711814"/>
              <a:ext cx="758541" cy="276999"/>
            </a:xfrm>
            <a:prstGeom prst="rect">
              <a:avLst/>
            </a:prstGeom>
            <a:noFill/>
          </p:spPr>
          <p:txBody>
            <a:bodyPr wrap="none" rtlCol="0">
              <a:spAutoFit/>
            </a:bodyPr>
            <a:lstStyle/>
            <a:p>
              <a:pPr defTabSz="457200">
                <a:defRPr/>
              </a:pPr>
              <a:r>
                <a:rPr lang="en-US" altLang="zh-CN" sz="1200" b="1"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PV SPD</a:t>
              </a:r>
              <a:endParaRPr lang="en-US" altLang="zh-CN" sz="12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cxnSp>
          <p:nvCxnSpPr>
            <p:cNvPr id="42" name="直接箭头连接符 41"/>
            <p:cNvCxnSpPr/>
            <p:nvPr/>
          </p:nvCxnSpPr>
          <p:spPr>
            <a:xfrm flipH="1" flipV="1">
              <a:off x="2429857" y="1925307"/>
              <a:ext cx="46275" cy="10078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989859" y="1727678"/>
              <a:ext cx="764953" cy="276999"/>
            </a:xfrm>
            <a:prstGeom prst="rect">
              <a:avLst/>
            </a:prstGeom>
            <a:noFill/>
          </p:spPr>
          <p:txBody>
            <a:bodyPr wrap="none" rtlCol="0">
              <a:spAutoFit/>
            </a:bodyPr>
            <a:lstStyle/>
            <a:p>
              <a:pPr defTabSz="457200">
                <a:defRPr/>
              </a:pPr>
              <a:r>
                <a:rPr lang="en-US" altLang="zh-CN" sz="1200" b="1" dirty="0" smtClean="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rPr>
                <a:t>AC SPD</a:t>
              </a:r>
              <a:endParaRPr lang="en-US" altLang="zh-CN" sz="12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cxnSp>
          <p:nvCxnSpPr>
            <p:cNvPr id="51" name="直接箭头连接符 50"/>
            <p:cNvCxnSpPr/>
            <p:nvPr/>
          </p:nvCxnSpPr>
          <p:spPr>
            <a:xfrm>
              <a:off x="4605006" y="3875912"/>
              <a:ext cx="1695424" cy="1363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872614" y="5169155"/>
              <a:ext cx="808235" cy="276999"/>
            </a:xfrm>
            <a:prstGeom prst="rect">
              <a:avLst/>
            </a:prstGeom>
            <a:noFill/>
          </p:spPr>
          <p:txBody>
            <a:bodyPr wrap="none" rtlCol="0">
              <a:spAutoFit/>
            </a:bodyPr>
            <a:lstStyle/>
            <a:p>
              <a:pPr defTabSz="457200">
                <a:defRPr/>
              </a:pPr>
              <a:r>
                <a:rPr lang="en-US" altLang="zh-CN" sz="1200"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PE BA</a:t>
              </a:r>
              <a:r>
                <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R</a:t>
              </a:r>
              <a:r>
                <a:rPr lang="en-US" altLang="zh-CN" sz="1200"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 </a:t>
              </a:r>
              <a:endPar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cxnSp>
          <p:nvCxnSpPr>
            <p:cNvPr id="55" name="直接箭头连接符 54"/>
            <p:cNvCxnSpPr/>
            <p:nvPr/>
          </p:nvCxnSpPr>
          <p:spPr>
            <a:xfrm flipV="1">
              <a:off x="5670041" y="1084594"/>
              <a:ext cx="479498" cy="103486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532642" y="746083"/>
              <a:ext cx="1367106" cy="369332"/>
            </a:xfrm>
            <a:prstGeom prst="rect">
              <a:avLst/>
            </a:prstGeom>
            <a:noFill/>
          </p:spPr>
          <p:txBody>
            <a:bodyPr wrap="none" rtlCol="0">
              <a:spAutoFit/>
            </a:bodyPr>
            <a:lstStyle/>
            <a:p>
              <a:pPr defTabSz="457200">
                <a:defRPr/>
              </a:pPr>
              <a:r>
                <a:rPr lang="en-US" altLang="zh-CN" b="1" dirty="0" smtClean="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rPr>
                <a:t>Wi-Fi Port</a:t>
              </a:r>
              <a:endParaRPr lang="en-US" altLang="zh-CN" b="1" dirty="0">
                <a:solidFill>
                  <a:srgbClr val="92D05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spTree>
    <p:extLst>
      <p:ext uri="{BB962C8B-B14F-4D97-AF65-F5344CB8AC3E}">
        <p14:creationId xmlns:p14="http://schemas.microsoft.com/office/powerpoint/2010/main" val="2994274798"/>
      </p:ext>
    </p:extLst>
  </p:cSld>
  <p:clrMapOvr>
    <a:masterClrMapping/>
  </p:clrMapOvr>
  <p:transition advClick="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endParaRPr>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cs typeface="Arial" panose="020B0604020202020204" pitchFamily="34" charset="0"/>
            </a:endParaRPr>
          </a:p>
        </p:txBody>
      </p:sp>
      <p:sp>
        <p:nvSpPr>
          <p:cNvPr id="10" name="文本框 9"/>
          <p:cNvSpPr txBox="1"/>
          <p:nvPr/>
        </p:nvSpPr>
        <p:spPr>
          <a:xfrm>
            <a:off x="304800" y="251732"/>
            <a:ext cx="3998339" cy="461665"/>
          </a:xfrm>
          <a:prstGeom prst="rect">
            <a:avLst/>
          </a:prstGeom>
          <a:noFill/>
        </p:spPr>
        <p:txBody>
          <a:bodyPr wrap="none" rtlCol="0">
            <a:spAutoFit/>
          </a:bodyPr>
          <a:lstStyle/>
          <a:p>
            <a:pPr defTabSz="457200">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Smart Meter Connection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8" name="矩形: 圆角 7">
            <a:extLst>
              <a:ext uri="{FF2B5EF4-FFF2-40B4-BE49-F238E27FC236}">
                <a16:creationId xmlns:a16="http://schemas.microsoft.com/office/drawing/2014/main" id="{E41EED17-E0A0-4EC6-B981-50434949BAC9}"/>
              </a:ext>
            </a:extLst>
          </p:cNvPr>
          <p:cNvSpPr/>
          <p:nvPr/>
        </p:nvSpPr>
        <p:spPr>
          <a:xfrm>
            <a:off x="1877341" y="902079"/>
            <a:ext cx="4617249" cy="1797579"/>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cs typeface="Arial" panose="020B0604020202020204" pitchFamily="34" charset="0"/>
              </a:rPr>
              <a:t/>
            </a:r>
            <a:br>
              <a:rPr lang="en-US" altLang="zh-CN" dirty="0">
                <a:solidFill>
                  <a:schemeClr val="tx1">
                    <a:lumMod val="65000"/>
                    <a:lumOff val="35000"/>
                  </a:schemeClr>
                </a:solidFill>
                <a:cs typeface="Arial" panose="020B0604020202020204" pitchFamily="34" charset="0"/>
              </a:rPr>
            </a:br>
            <a:endParaRPr lang="zh-CN" altLang="en-US" dirty="0">
              <a:cs typeface="Arial" panose="020B0604020202020204" pitchFamily="34" charset="0"/>
            </a:endParaRPr>
          </a:p>
        </p:txBody>
      </p:sp>
      <p:sp>
        <p:nvSpPr>
          <p:cNvPr id="9" name="矩形 8">
            <a:extLst>
              <a:ext uri="{FF2B5EF4-FFF2-40B4-BE49-F238E27FC236}">
                <a16:creationId xmlns:a16="http://schemas.microsoft.com/office/drawing/2014/main" id="{ED6216E1-296F-42C2-A724-859C576302D2}"/>
              </a:ext>
            </a:extLst>
          </p:cNvPr>
          <p:cNvSpPr/>
          <p:nvPr/>
        </p:nvSpPr>
        <p:spPr>
          <a:xfrm>
            <a:off x="2017485" y="1208296"/>
            <a:ext cx="4354286" cy="830997"/>
          </a:xfrm>
          <a:prstGeom prst="rect">
            <a:avLst/>
          </a:prstGeom>
        </p:spPr>
        <p:txBody>
          <a:bodyPr wrap="square">
            <a:spAutoFit/>
          </a:bodyPr>
          <a:lstStyle/>
          <a:p>
            <a:pPr algn="just">
              <a:spcBef>
                <a:spcPts val="600"/>
              </a:spcBef>
            </a:pPr>
            <a:r>
              <a:rPr lang="en-US" altLang="zh-CN" sz="1600" dirty="0">
                <a:solidFill>
                  <a:schemeClr val="tx1">
                    <a:lumMod val="65000"/>
                    <a:lumOff val="35000"/>
                  </a:schemeClr>
                </a:solidFill>
                <a:cs typeface="Arial" panose="020B0604020202020204" pitchFamily="34" charset="0"/>
              </a:rPr>
              <a:t>1. Normally the smart meter should be placed in or near the grid distribution box right after the billing meter.</a:t>
            </a:r>
          </a:p>
        </p:txBody>
      </p:sp>
      <p:sp>
        <p:nvSpPr>
          <p:cNvPr id="11" name="矩形: 圆角 9">
            <a:extLst>
              <a:ext uri="{FF2B5EF4-FFF2-40B4-BE49-F238E27FC236}">
                <a16:creationId xmlns:a16="http://schemas.microsoft.com/office/drawing/2014/main" id="{CE09A7F6-7744-44E2-827E-877E2BE54ADE}"/>
              </a:ext>
            </a:extLst>
          </p:cNvPr>
          <p:cNvSpPr/>
          <p:nvPr/>
        </p:nvSpPr>
        <p:spPr>
          <a:xfrm>
            <a:off x="6621627" y="4547393"/>
            <a:ext cx="4147973" cy="1877299"/>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cs typeface="Arial" panose="020B0604020202020204" pitchFamily="34" charset="0"/>
              </a:rPr>
              <a:t/>
            </a:r>
            <a:br>
              <a:rPr lang="en-US" altLang="zh-CN" dirty="0">
                <a:solidFill>
                  <a:schemeClr val="tx1">
                    <a:lumMod val="65000"/>
                    <a:lumOff val="35000"/>
                  </a:schemeClr>
                </a:solidFill>
                <a:cs typeface="Arial" panose="020B0604020202020204" pitchFamily="34" charset="0"/>
              </a:rPr>
            </a:br>
            <a:endParaRPr lang="zh-CN" altLang="en-US" dirty="0">
              <a:cs typeface="Arial" panose="020B0604020202020204" pitchFamily="34" charset="0"/>
            </a:endParaRPr>
          </a:p>
        </p:txBody>
      </p:sp>
      <p:pic>
        <p:nvPicPr>
          <p:cNvPr id="12" name="图片 11">
            <a:extLst>
              <a:ext uri="{FF2B5EF4-FFF2-40B4-BE49-F238E27FC236}">
                <a16:creationId xmlns:a16="http://schemas.microsoft.com/office/drawing/2014/main" id="{B32892F1-F8ED-4244-A3AD-B256EDD1E660}"/>
              </a:ext>
            </a:extLst>
          </p:cNvPr>
          <p:cNvPicPr>
            <a:picLocks noChangeAspect="1"/>
          </p:cNvPicPr>
          <p:nvPr/>
        </p:nvPicPr>
        <p:blipFill rotWithShape="1">
          <a:blip r:embed="rId3"/>
          <a:srcRect l="3977" r="4163"/>
          <a:stretch/>
        </p:blipFill>
        <p:spPr>
          <a:xfrm>
            <a:off x="6690206" y="4557172"/>
            <a:ext cx="2395902" cy="1550149"/>
          </a:xfrm>
          <a:prstGeom prst="rect">
            <a:avLst/>
          </a:prstGeom>
        </p:spPr>
      </p:pic>
      <p:sp>
        <p:nvSpPr>
          <p:cNvPr id="13" name="矩形 12">
            <a:extLst>
              <a:ext uri="{FF2B5EF4-FFF2-40B4-BE49-F238E27FC236}">
                <a16:creationId xmlns:a16="http://schemas.microsoft.com/office/drawing/2014/main" id="{E3E668B8-95BD-440A-84F6-628104EB15F1}"/>
              </a:ext>
            </a:extLst>
          </p:cNvPr>
          <p:cNvSpPr/>
          <p:nvPr/>
        </p:nvSpPr>
        <p:spPr>
          <a:xfrm>
            <a:off x="6386691" y="6127507"/>
            <a:ext cx="3539643" cy="276999"/>
          </a:xfrm>
          <a:prstGeom prst="rect">
            <a:avLst/>
          </a:prstGeom>
        </p:spPr>
        <p:txBody>
          <a:bodyPr wrap="square">
            <a:spAutoFit/>
          </a:bodyPr>
          <a:lstStyle/>
          <a:p>
            <a:pPr algn="ctr"/>
            <a:r>
              <a:rPr lang="en-US" altLang="zh-CN" sz="1200" dirty="0">
                <a:solidFill>
                  <a:schemeClr val="tx1">
                    <a:lumMod val="65000"/>
                    <a:lumOff val="35000"/>
                  </a:schemeClr>
                </a:solidFill>
                <a:cs typeface="Arial" panose="020B0604020202020204" pitchFamily="34" charset="0"/>
              </a:rPr>
              <a:t>Smart Meter Connector Pin Definition</a:t>
            </a:r>
            <a:endParaRPr lang="zh-CN" altLang="en-US" sz="1200" dirty="0">
              <a:solidFill>
                <a:schemeClr val="tx1">
                  <a:lumMod val="65000"/>
                  <a:lumOff val="35000"/>
                </a:schemeClr>
              </a:solidFill>
              <a:cs typeface="Arial" panose="020B0604020202020204" pitchFamily="34" charset="0"/>
            </a:endParaRPr>
          </a:p>
        </p:txBody>
      </p:sp>
      <p:sp>
        <p:nvSpPr>
          <p:cNvPr id="14" name="矩形: 圆角 12">
            <a:extLst>
              <a:ext uri="{FF2B5EF4-FFF2-40B4-BE49-F238E27FC236}">
                <a16:creationId xmlns:a16="http://schemas.microsoft.com/office/drawing/2014/main" id="{74FBD616-7A2C-47E4-A744-26784EADED44}"/>
              </a:ext>
            </a:extLst>
          </p:cNvPr>
          <p:cNvSpPr/>
          <p:nvPr/>
        </p:nvSpPr>
        <p:spPr>
          <a:xfrm>
            <a:off x="6621628" y="873760"/>
            <a:ext cx="4076353" cy="3596640"/>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cs typeface="Arial" panose="020B0604020202020204" pitchFamily="34" charset="0"/>
              </a:rPr>
              <a:t/>
            </a:r>
            <a:br>
              <a:rPr lang="en-US" altLang="zh-CN" dirty="0">
                <a:solidFill>
                  <a:schemeClr val="tx1">
                    <a:lumMod val="65000"/>
                    <a:lumOff val="35000"/>
                  </a:schemeClr>
                </a:solidFill>
                <a:cs typeface="Arial" panose="020B0604020202020204" pitchFamily="34" charset="0"/>
              </a:rPr>
            </a:br>
            <a:endParaRPr lang="zh-CN" altLang="en-US" dirty="0">
              <a:cs typeface="Arial" panose="020B0604020202020204" pitchFamily="34" charset="0"/>
            </a:endParaRPr>
          </a:p>
        </p:txBody>
      </p:sp>
      <p:sp>
        <p:nvSpPr>
          <p:cNvPr id="15" name="矩形 14">
            <a:extLst>
              <a:ext uri="{FF2B5EF4-FFF2-40B4-BE49-F238E27FC236}">
                <a16:creationId xmlns:a16="http://schemas.microsoft.com/office/drawing/2014/main" id="{7D834A74-E874-4618-A77D-577ED79D3466}"/>
              </a:ext>
            </a:extLst>
          </p:cNvPr>
          <p:cNvSpPr/>
          <p:nvPr/>
        </p:nvSpPr>
        <p:spPr>
          <a:xfrm>
            <a:off x="9154687" y="4634698"/>
            <a:ext cx="1543294" cy="1569660"/>
          </a:xfrm>
          <a:prstGeom prst="rect">
            <a:avLst/>
          </a:prstGeom>
        </p:spPr>
        <p:txBody>
          <a:bodyPr wrap="square">
            <a:spAutoFit/>
          </a:bodyPr>
          <a:lstStyle/>
          <a:p>
            <a:pPr algn="just"/>
            <a:r>
              <a:rPr lang="en-US" altLang="zh-CN" sz="1200" dirty="0">
                <a:solidFill>
                  <a:schemeClr val="tx1">
                    <a:lumMod val="65000"/>
                    <a:lumOff val="35000"/>
                  </a:schemeClr>
                </a:solidFill>
                <a:cs typeface="Arial" panose="020B0604020202020204" pitchFamily="34" charset="0"/>
              </a:rPr>
              <a:t>1. METER_485B</a:t>
            </a:r>
          </a:p>
          <a:p>
            <a:pPr algn="just"/>
            <a:r>
              <a:rPr lang="en-US" altLang="zh-CN" sz="1200" dirty="0">
                <a:solidFill>
                  <a:schemeClr val="tx1">
                    <a:lumMod val="65000"/>
                    <a:lumOff val="35000"/>
                  </a:schemeClr>
                </a:solidFill>
                <a:cs typeface="Arial" panose="020B0604020202020204" pitchFamily="34" charset="0"/>
              </a:rPr>
              <a:t>2. METER_485A</a:t>
            </a:r>
          </a:p>
          <a:p>
            <a:pPr algn="just"/>
            <a:r>
              <a:rPr lang="en-US" altLang="zh-CN" sz="1200" dirty="0">
                <a:solidFill>
                  <a:schemeClr val="tx1">
                    <a:lumMod val="65000"/>
                    <a:lumOff val="35000"/>
                  </a:schemeClr>
                </a:solidFill>
                <a:cs typeface="Arial" panose="020B0604020202020204" pitchFamily="34" charset="0"/>
              </a:rPr>
              <a:t>3. GND</a:t>
            </a:r>
          </a:p>
          <a:p>
            <a:pPr algn="just"/>
            <a:r>
              <a:rPr lang="en-US" altLang="zh-CN" sz="1200" dirty="0">
                <a:solidFill>
                  <a:schemeClr val="tx1">
                    <a:lumMod val="65000"/>
                    <a:lumOff val="35000"/>
                  </a:schemeClr>
                </a:solidFill>
                <a:cs typeface="Arial" panose="020B0604020202020204" pitchFamily="34" charset="0"/>
              </a:rPr>
              <a:t>4. Reserved</a:t>
            </a:r>
          </a:p>
          <a:p>
            <a:pPr algn="just"/>
            <a:r>
              <a:rPr lang="en-US" altLang="zh-CN" sz="1200" dirty="0">
                <a:solidFill>
                  <a:schemeClr val="tx1">
                    <a:lumMod val="65000"/>
                    <a:lumOff val="35000"/>
                  </a:schemeClr>
                </a:solidFill>
                <a:cs typeface="Arial" panose="020B0604020202020204" pitchFamily="34" charset="0"/>
              </a:rPr>
              <a:t>5. Reserved</a:t>
            </a:r>
          </a:p>
          <a:p>
            <a:pPr algn="just"/>
            <a:r>
              <a:rPr lang="en-US" altLang="zh-CN" sz="1200" dirty="0">
                <a:solidFill>
                  <a:schemeClr val="tx1">
                    <a:lumMod val="65000"/>
                    <a:lumOff val="35000"/>
                  </a:schemeClr>
                </a:solidFill>
                <a:cs typeface="Arial" panose="020B0604020202020204" pitchFamily="34" charset="0"/>
              </a:rPr>
              <a:t>6. GND</a:t>
            </a:r>
          </a:p>
          <a:p>
            <a:pPr algn="just"/>
            <a:r>
              <a:rPr lang="en-US" altLang="zh-CN" sz="1200" dirty="0">
                <a:solidFill>
                  <a:schemeClr val="tx1">
                    <a:lumMod val="65000"/>
                    <a:lumOff val="35000"/>
                  </a:schemeClr>
                </a:solidFill>
                <a:cs typeface="Arial" panose="020B0604020202020204" pitchFamily="34" charset="0"/>
              </a:rPr>
              <a:t>7. Reserved</a:t>
            </a:r>
          </a:p>
          <a:p>
            <a:pPr algn="just"/>
            <a:r>
              <a:rPr lang="en-US" altLang="zh-CN" sz="1200" dirty="0">
                <a:solidFill>
                  <a:schemeClr val="tx1">
                    <a:lumMod val="65000"/>
                    <a:lumOff val="35000"/>
                  </a:schemeClr>
                </a:solidFill>
                <a:cs typeface="Arial" panose="020B0604020202020204" pitchFamily="34" charset="0"/>
              </a:rPr>
              <a:t>8. Reserved</a:t>
            </a:r>
          </a:p>
        </p:txBody>
      </p:sp>
      <p:sp>
        <p:nvSpPr>
          <p:cNvPr id="16" name="矩形: 圆角 13">
            <a:extLst>
              <a:ext uri="{FF2B5EF4-FFF2-40B4-BE49-F238E27FC236}">
                <a16:creationId xmlns:a16="http://schemas.microsoft.com/office/drawing/2014/main" id="{7FFC42C2-6342-4023-9FB6-69D1A8FC46ED}"/>
              </a:ext>
            </a:extLst>
          </p:cNvPr>
          <p:cNvSpPr/>
          <p:nvPr/>
        </p:nvSpPr>
        <p:spPr>
          <a:xfrm>
            <a:off x="1877341" y="2848065"/>
            <a:ext cx="4617249" cy="3509252"/>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cs typeface="Arial" panose="020B0604020202020204" pitchFamily="34" charset="0"/>
              </a:rPr>
              <a:t/>
            </a:r>
            <a:br>
              <a:rPr lang="en-US" altLang="zh-CN" dirty="0">
                <a:solidFill>
                  <a:schemeClr val="tx1">
                    <a:lumMod val="65000"/>
                    <a:lumOff val="35000"/>
                  </a:schemeClr>
                </a:solidFill>
                <a:cs typeface="Arial" panose="020B0604020202020204" pitchFamily="34" charset="0"/>
              </a:rPr>
            </a:br>
            <a:endParaRPr lang="zh-CN" altLang="en-US" dirty="0">
              <a:cs typeface="Arial" panose="020B0604020202020204" pitchFamily="34" charset="0"/>
            </a:endParaRPr>
          </a:p>
        </p:txBody>
      </p:sp>
      <p:sp>
        <p:nvSpPr>
          <p:cNvPr id="17" name="矩形 16">
            <a:extLst>
              <a:ext uri="{FF2B5EF4-FFF2-40B4-BE49-F238E27FC236}">
                <a16:creationId xmlns:a16="http://schemas.microsoft.com/office/drawing/2014/main" id="{928380E0-776C-4F71-8BAC-448866BE0604}"/>
              </a:ext>
            </a:extLst>
          </p:cNvPr>
          <p:cNvSpPr/>
          <p:nvPr/>
        </p:nvSpPr>
        <p:spPr>
          <a:xfrm>
            <a:off x="2013621" y="3036747"/>
            <a:ext cx="4354286" cy="2323713"/>
          </a:xfrm>
          <a:prstGeom prst="rect">
            <a:avLst/>
          </a:prstGeom>
        </p:spPr>
        <p:txBody>
          <a:bodyPr wrap="square">
            <a:spAutoFit/>
          </a:bodyPr>
          <a:lstStyle/>
          <a:p>
            <a:pPr algn="just">
              <a:spcBef>
                <a:spcPts val="600"/>
              </a:spcBef>
            </a:pPr>
            <a:r>
              <a:rPr lang="en-US" altLang="zh-CN" sz="1600" dirty="0">
                <a:solidFill>
                  <a:schemeClr val="tx1">
                    <a:lumMod val="65000"/>
                    <a:lumOff val="35000"/>
                  </a:schemeClr>
                </a:solidFill>
                <a:cs typeface="Arial" panose="020B0604020202020204" pitchFamily="34" charset="0"/>
              </a:rPr>
              <a:t>2. Use</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the</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smart</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meter</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cable</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in</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the</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accessory</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box</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for</a:t>
            </a:r>
            <a:r>
              <a:rPr lang="zh-CN" altLang="en-US" sz="1600" dirty="0">
                <a:solidFill>
                  <a:schemeClr val="tx1">
                    <a:lumMod val="65000"/>
                    <a:lumOff val="35000"/>
                  </a:schemeClr>
                </a:solidFill>
                <a:cs typeface="Arial" panose="020B0604020202020204" pitchFamily="34" charset="0"/>
              </a:rPr>
              <a:t> </a:t>
            </a:r>
            <a:r>
              <a:rPr lang="en-US" altLang="zh-CN" sz="1600" dirty="0">
                <a:solidFill>
                  <a:schemeClr val="tx1">
                    <a:lumMod val="65000"/>
                    <a:lumOff val="35000"/>
                  </a:schemeClr>
                </a:solidFill>
                <a:cs typeface="Arial" panose="020B0604020202020204" pitchFamily="34" charset="0"/>
              </a:rPr>
              <a:t>communication.</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cs typeface="Arial" panose="020B0604020202020204" pitchFamily="34" charset="0"/>
              </a:rPr>
              <a:t>Insert the RJ45 connector with water-proof cap into the port marked “Multi” on inverter and fasten the cap. </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cs typeface="Arial" panose="020B0604020202020204" pitchFamily="34" charset="0"/>
              </a:rPr>
              <a:t>The wires on the other end should be stripped and connected to the smart meter accordingly.</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cs typeface="Arial" panose="020B0604020202020204" pitchFamily="34" charset="0"/>
              </a:rPr>
              <a:t>If the cable length is not enough, please use the RJ45 extender in the accessary box to extend the cable.</a:t>
            </a:r>
          </a:p>
        </p:txBody>
      </p:sp>
      <p:pic>
        <p:nvPicPr>
          <p:cNvPr id="18" name="图片 17">
            <a:extLst>
              <a:ext uri="{FF2B5EF4-FFF2-40B4-BE49-F238E27FC236}">
                <a16:creationId xmlns:a16="http://schemas.microsoft.com/office/drawing/2014/main" id="{8EEF4771-B295-494B-8602-25DF3F53ACA6}"/>
              </a:ext>
            </a:extLst>
          </p:cNvPr>
          <p:cNvPicPr>
            <a:picLocks noChangeAspect="1"/>
          </p:cNvPicPr>
          <p:nvPr/>
        </p:nvPicPr>
        <p:blipFill rotWithShape="1">
          <a:blip r:embed="rId4"/>
          <a:srcRect b="10603"/>
          <a:stretch/>
        </p:blipFill>
        <p:spPr>
          <a:xfrm>
            <a:off x="7523481" y="950753"/>
            <a:ext cx="1979732" cy="3336767"/>
          </a:xfrm>
          <a:prstGeom prst="rect">
            <a:avLst/>
          </a:prstGeom>
        </p:spPr>
      </p:pic>
      <p:sp>
        <p:nvSpPr>
          <p:cNvPr id="2" name="矩形 1"/>
          <p:cNvSpPr/>
          <p:nvPr/>
        </p:nvSpPr>
        <p:spPr>
          <a:xfrm>
            <a:off x="1792157" y="6501685"/>
            <a:ext cx="6096000" cy="307777"/>
          </a:xfrm>
          <a:prstGeom prst="rect">
            <a:avLst/>
          </a:prstGeom>
        </p:spPr>
        <p:txBody>
          <a:bodyPr>
            <a:spAutoFit/>
          </a:bodyPr>
          <a:lstStyle/>
          <a:p>
            <a:r>
              <a:rPr lang="en-US" altLang="zh-CN" sz="1400" b="1" dirty="0"/>
              <a:t>T</a:t>
            </a:r>
            <a:r>
              <a:rPr lang="en-US" altLang="zh-CN" sz="1400" b="1" dirty="0" smtClean="0"/>
              <a:t>he </a:t>
            </a:r>
            <a:r>
              <a:rPr lang="en-US" altLang="zh-CN" sz="1400" b="1" dirty="0"/>
              <a:t>smart meter must installed in front of all loads, behind the grid input.</a:t>
            </a:r>
            <a:endParaRPr lang="zh-CN" altLang="en-US" sz="1400" b="1" dirty="0"/>
          </a:p>
        </p:txBody>
      </p:sp>
    </p:spTree>
    <p:extLst>
      <p:ext uri="{BB962C8B-B14F-4D97-AF65-F5344CB8AC3E}">
        <p14:creationId xmlns:p14="http://schemas.microsoft.com/office/powerpoint/2010/main" val="159863592"/>
      </p:ext>
    </p:extLst>
  </p:cSld>
  <p:clrMapOvr>
    <a:masterClrMapping/>
  </p:clrMapOvr>
  <p:transition advClick="0">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0" name="文本框 9"/>
          <p:cNvSpPr txBox="1"/>
          <p:nvPr/>
        </p:nvSpPr>
        <p:spPr>
          <a:xfrm>
            <a:off x="304800" y="251732"/>
            <a:ext cx="4685706"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Procedure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of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Turn-on System</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 name="矩形: 圆角 5">
            <a:extLst>
              <a:ext uri="{FF2B5EF4-FFF2-40B4-BE49-F238E27FC236}">
                <a16:creationId xmlns:a16="http://schemas.microsoft.com/office/drawing/2014/main" id="{41501F8B-3EA5-41B5-8548-F669938FE5D8}"/>
              </a:ext>
            </a:extLst>
          </p:cNvPr>
          <p:cNvSpPr/>
          <p:nvPr/>
        </p:nvSpPr>
        <p:spPr>
          <a:xfrm>
            <a:off x="1765581" y="1094491"/>
            <a:ext cx="8437321" cy="1754707"/>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rPr>
              <a:t/>
            </a:r>
            <a:br>
              <a:rPr lang="en-US" altLang="zh-CN" dirty="0">
                <a:solidFill>
                  <a:schemeClr val="tx1">
                    <a:lumMod val="65000"/>
                    <a:lumOff val="35000"/>
                  </a:schemeClr>
                </a:solidFill>
              </a:rPr>
            </a:br>
            <a:endParaRPr lang="zh-CN" altLang="en-US" dirty="0"/>
          </a:p>
        </p:txBody>
      </p:sp>
      <p:sp>
        <p:nvSpPr>
          <p:cNvPr id="6" name="矩形: 圆角 6">
            <a:extLst>
              <a:ext uri="{FF2B5EF4-FFF2-40B4-BE49-F238E27FC236}">
                <a16:creationId xmlns:a16="http://schemas.microsoft.com/office/drawing/2014/main" id="{8F033D95-B444-428B-9603-DDEC3FB52F57}"/>
              </a:ext>
            </a:extLst>
          </p:cNvPr>
          <p:cNvSpPr/>
          <p:nvPr/>
        </p:nvSpPr>
        <p:spPr>
          <a:xfrm>
            <a:off x="1763864" y="2965499"/>
            <a:ext cx="4118776" cy="1741497"/>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rPr>
              <a:t/>
            </a:r>
            <a:br>
              <a:rPr lang="en-US" altLang="zh-CN" dirty="0">
                <a:solidFill>
                  <a:schemeClr val="tx1">
                    <a:lumMod val="65000"/>
                    <a:lumOff val="35000"/>
                  </a:schemeClr>
                </a:solidFill>
              </a:rPr>
            </a:br>
            <a:endParaRPr lang="zh-CN" altLang="en-US" dirty="0"/>
          </a:p>
        </p:txBody>
      </p:sp>
      <p:sp>
        <p:nvSpPr>
          <p:cNvPr id="8" name="矩形: 圆角 7">
            <a:extLst>
              <a:ext uri="{FF2B5EF4-FFF2-40B4-BE49-F238E27FC236}">
                <a16:creationId xmlns:a16="http://schemas.microsoft.com/office/drawing/2014/main" id="{36588925-A4F5-494E-B73E-CB8931909142}"/>
              </a:ext>
            </a:extLst>
          </p:cNvPr>
          <p:cNvSpPr/>
          <p:nvPr/>
        </p:nvSpPr>
        <p:spPr>
          <a:xfrm>
            <a:off x="6087986" y="2965499"/>
            <a:ext cx="4118776" cy="1741497"/>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rPr>
              <a:t/>
            </a:r>
            <a:br>
              <a:rPr lang="en-US" altLang="zh-CN" dirty="0">
                <a:solidFill>
                  <a:schemeClr val="tx1">
                    <a:lumMod val="65000"/>
                    <a:lumOff val="35000"/>
                  </a:schemeClr>
                </a:solidFill>
              </a:rPr>
            </a:br>
            <a:endParaRPr lang="zh-CN" altLang="en-US" dirty="0"/>
          </a:p>
        </p:txBody>
      </p:sp>
      <p:sp>
        <p:nvSpPr>
          <p:cNvPr id="9" name="矩形: 圆角 8">
            <a:extLst>
              <a:ext uri="{FF2B5EF4-FFF2-40B4-BE49-F238E27FC236}">
                <a16:creationId xmlns:a16="http://schemas.microsoft.com/office/drawing/2014/main" id="{A9092570-FB3F-4FEB-8BF3-0584E7EB94B0}"/>
              </a:ext>
            </a:extLst>
          </p:cNvPr>
          <p:cNvSpPr/>
          <p:nvPr/>
        </p:nvSpPr>
        <p:spPr>
          <a:xfrm>
            <a:off x="1763864" y="4817713"/>
            <a:ext cx="4118776" cy="1741497"/>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rPr>
              <a:t/>
            </a:r>
            <a:br>
              <a:rPr lang="en-US" altLang="zh-CN" dirty="0">
                <a:solidFill>
                  <a:schemeClr val="tx1">
                    <a:lumMod val="65000"/>
                    <a:lumOff val="35000"/>
                  </a:schemeClr>
                </a:solidFill>
              </a:rPr>
            </a:br>
            <a:endParaRPr lang="zh-CN" altLang="en-US" dirty="0"/>
          </a:p>
        </p:txBody>
      </p:sp>
      <p:sp>
        <p:nvSpPr>
          <p:cNvPr id="11" name="矩形: 圆角 9">
            <a:extLst>
              <a:ext uri="{FF2B5EF4-FFF2-40B4-BE49-F238E27FC236}">
                <a16:creationId xmlns:a16="http://schemas.microsoft.com/office/drawing/2014/main" id="{BCFDAE5A-5828-4E1C-B497-500D1DB0049A}"/>
              </a:ext>
            </a:extLst>
          </p:cNvPr>
          <p:cNvSpPr/>
          <p:nvPr/>
        </p:nvSpPr>
        <p:spPr>
          <a:xfrm>
            <a:off x="6087986" y="4817713"/>
            <a:ext cx="4118776" cy="770287"/>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rPr>
              <a:t/>
            </a:r>
            <a:br>
              <a:rPr lang="en-US" altLang="zh-CN" dirty="0">
                <a:solidFill>
                  <a:schemeClr val="tx1">
                    <a:lumMod val="65000"/>
                    <a:lumOff val="35000"/>
                  </a:schemeClr>
                </a:solidFill>
              </a:rPr>
            </a:br>
            <a:endParaRPr lang="zh-CN" altLang="en-US" dirty="0"/>
          </a:p>
        </p:txBody>
      </p:sp>
      <p:sp>
        <p:nvSpPr>
          <p:cNvPr id="12" name="矩形 11">
            <a:extLst>
              <a:ext uri="{FF2B5EF4-FFF2-40B4-BE49-F238E27FC236}">
                <a16:creationId xmlns:a16="http://schemas.microsoft.com/office/drawing/2014/main" id="{35B53BF5-5F2F-4FFE-8F7C-DDAA4CCE51A7}"/>
              </a:ext>
            </a:extLst>
          </p:cNvPr>
          <p:cNvSpPr/>
          <p:nvPr/>
        </p:nvSpPr>
        <p:spPr>
          <a:xfrm>
            <a:off x="1804126" y="1126992"/>
            <a:ext cx="8398775" cy="1697901"/>
          </a:xfrm>
          <a:prstGeom prst="rect">
            <a:avLst/>
          </a:prstGeom>
        </p:spPr>
        <p:txBody>
          <a:bodyPr wrap="square">
            <a:spAutoFit/>
          </a:bodyPr>
          <a:lstStyle/>
          <a:p>
            <a:pPr algn="just">
              <a:spcBef>
                <a:spcPts val="600"/>
              </a:spcBef>
            </a:pPr>
            <a:r>
              <a:rPr lang="en-US" altLang="zh-CN" sz="1600" b="1" dirty="0">
                <a:solidFill>
                  <a:srgbClr val="92D050"/>
                </a:solidFill>
              </a:rPr>
              <a:t>CAUTION</a:t>
            </a:r>
            <a:r>
              <a:rPr lang="en-US" altLang="zh-CN" sz="1600" dirty="0">
                <a:solidFill>
                  <a:schemeClr val="tx1">
                    <a:lumMod val="65000"/>
                    <a:lumOff val="35000"/>
                  </a:schemeClr>
                </a:solidFill>
              </a:rPr>
              <a:t>: Before commissioning the inverter, make sure:</a:t>
            </a:r>
            <a:endParaRPr lang="zh-CN" altLang="zh-CN" sz="1600" dirty="0">
              <a:solidFill>
                <a:schemeClr val="tx1">
                  <a:lumMod val="65000"/>
                  <a:lumOff val="35000"/>
                </a:schemeClr>
              </a:solidFill>
            </a:endParaRP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rPr>
              <a:t>The country mark on the box is in accordance with the installation site;</a:t>
            </a:r>
            <a:endParaRPr lang="zh-CN" altLang="zh-CN" sz="1400" dirty="0">
              <a:solidFill>
                <a:schemeClr val="tx1">
                  <a:lumMod val="65000"/>
                  <a:lumOff val="35000"/>
                </a:schemeClr>
              </a:solidFill>
              <a:ea typeface="+mj-ea"/>
            </a:endParaRPr>
          </a:p>
          <a:p>
            <a:pPr marL="285750" indent="-285750" algn="just">
              <a:spcBef>
                <a:spcPts val="400"/>
              </a:spcBef>
              <a:buFont typeface="Wingdings" panose="05000000000000000000" pitchFamily="2" charset="2"/>
              <a:buChar char="Ø"/>
            </a:pPr>
            <a:r>
              <a:rPr lang="en-US" altLang="zh-CN" sz="1400" dirty="0">
                <a:solidFill>
                  <a:schemeClr val="tx1">
                    <a:lumMod val="65000"/>
                    <a:lumOff val="35000"/>
                  </a:schemeClr>
                </a:solidFill>
                <a:ea typeface="+mj-ea"/>
              </a:rPr>
              <a:t>The inverter is correctly and firmly mounted;</a:t>
            </a:r>
            <a:endParaRPr lang="zh-CN" altLang="zh-CN" sz="1400" dirty="0">
              <a:solidFill>
                <a:schemeClr val="tx1">
                  <a:lumMod val="65000"/>
                  <a:lumOff val="35000"/>
                </a:schemeClr>
              </a:solidFill>
              <a:ea typeface="+mj-ea"/>
            </a:endParaRPr>
          </a:p>
          <a:p>
            <a:pPr marL="285750" indent="-285750" algn="just">
              <a:spcBef>
                <a:spcPts val="400"/>
              </a:spcBef>
              <a:buFont typeface="Wingdings" panose="05000000000000000000" pitchFamily="2" charset="2"/>
              <a:buChar char="Ø"/>
            </a:pPr>
            <a:r>
              <a:rPr lang="en-US" altLang="zh-CN" sz="1400" dirty="0">
                <a:solidFill>
                  <a:schemeClr val="tx1">
                    <a:lumMod val="65000"/>
                    <a:lumOff val="35000"/>
                  </a:schemeClr>
                </a:solidFill>
                <a:ea typeface="+mj-ea"/>
              </a:rPr>
              <a:t>The Circuit breaker and RCD are correctly connected and are all in “off” position;</a:t>
            </a:r>
            <a:endParaRPr lang="zh-CN" altLang="zh-CN" sz="1400" dirty="0">
              <a:solidFill>
                <a:schemeClr val="tx1">
                  <a:lumMod val="65000"/>
                  <a:lumOff val="35000"/>
                </a:schemeClr>
              </a:solidFill>
              <a:ea typeface="+mj-ea"/>
            </a:endParaRPr>
          </a:p>
          <a:p>
            <a:pPr marL="285750" indent="-285750" algn="just">
              <a:spcBef>
                <a:spcPts val="400"/>
              </a:spcBef>
              <a:buFont typeface="Wingdings" panose="05000000000000000000" pitchFamily="2" charset="2"/>
              <a:buChar char="Ø"/>
            </a:pPr>
            <a:r>
              <a:rPr lang="en-US" altLang="zh-CN" sz="1400" dirty="0">
                <a:solidFill>
                  <a:schemeClr val="tx1">
                    <a:lumMod val="65000"/>
                    <a:lumOff val="35000"/>
                  </a:schemeClr>
                </a:solidFill>
                <a:ea typeface="+mj-ea"/>
              </a:rPr>
              <a:t>All cables are connected according to system wiring diagram;</a:t>
            </a:r>
            <a:endParaRPr lang="zh-CN" altLang="zh-CN" sz="1400" dirty="0">
              <a:solidFill>
                <a:schemeClr val="tx1">
                  <a:lumMod val="65000"/>
                  <a:lumOff val="35000"/>
                </a:schemeClr>
              </a:solidFill>
              <a:ea typeface="+mj-ea"/>
            </a:endParaRPr>
          </a:p>
          <a:p>
            <a:pPr marL="285750" indent="-285750" algn="just">
              <a:spcBef>
                <a:spcPts val="400"/>
              </a:spcBef>
              <a:buFont typeface="Wingdings" panose="05000000000000000000" pitchFamily="2" charset="2"/>
              <a:buChar char="Ø"/>
            </a:pPr>
            <a:r>
              <a:rPr lang="en-US" altLang="zh-CN" sz="1400" dirty="0">
                <a:solidFill>
                  <a:schemeClr val="tx1">
                    <a:lumMod val="65000"/>
                    <a:lumOff val="35000"/>
                  </a:schemeClr>
                </a:solidFill>
                <a:ea typeface="+mj-ea"/>
              </a:rPr>
              <a:t>Unused inputs must be sealed using the corresponding connectors or sealing plugs.</a:t>
            </a:r>
            <a:endParaRPr lang="zh-CN" altLang="zh-CN" sz="1400" dirty="0">
              <a:solidFill>
                <a:schemeClr val="tx1">
                  <a:lumMod val="65000"/>
                  <a:lumOff val="35000"/>
                </a:schemeClr>
              </a:solidFill>
              <a:ea typeface="+mj-ea"/>
            </a:endParaRPr>
          </a:p>
        </p:txBody>
      </p:sp>
      <p:sp>
        <p:nvSpPr>
          <p:cNvPr id="13" name="矩形 12">
            <a:extLst>
              <a:ext uri="{FF2B5EF4-FFF2-40B4-BE49-F238E27FC236}">
                <a16:creationId xmlns:a16="http://schemas.microsoft.com/office/drawing/2014/main" id="{92EE6F43-6B76-4ACF-9423-E0655D0EC9E2}"/>
              </a:ext>
            </a:extLst>
          </p:cNvPr>
          <p:cNvSpPr/>
          <p:nvPr/>
        </p:nvSpPr>
        <p:spPr>
          <a:xfrm>
            <a:off x="1761719" y="2968798"/>
            <a:ext cx="4118777" cy="1492716"/>
          </a:xfrm>
          <a:prstGeom prst="rect">
            <a:avLst/>
          </a:prstGeom>
        </p:spPr>
        <p:txBody>
          <a:bodyPr wrap="square">
            <a:spAutoFit/>
          </a:bodyPr>
          <a:lstStyle/>
          <a:p>
            <a:pPr algn="just">
              <a:spcBef>
                <a:spcPts val="600"/>
              </a:spcBef>
            </a:pPr>
            <a:r>
              <a:rPr lang="en-US" altLang="zh-CN" sz="1600" b="1" dirty="0">
                <a:solidFill>
                  <a:srgbClr val="92D050"/>
                </a:solidFill>
              </a:rPr>
              <a:t>1. Power on the Grid</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rPr>
              <a:t>Wait for a while, the green led should be glowing and the graphical display should start displaying. Item “L”, “M”, “N”, should appear on the screen. If not, please power off and check for the connections of grid power line and smart meter.</a:t>
            </a:r>
          </a:p>
        </p:txBody>
      </p:sp>
      <p:sp>
        <p:nvSpPr>
          <p:cNvPr id="14" name="矩形 13">
            <a:extLst>
              <a:ext uri="{FF2B5EF4-FFF2-40B4-BE49-F238E27FC236}">
                <a16:creationId xmlns:a16="http://schemas.microsoft.com/office/drawing/2014/main" id="{3E80BE00-F279-4B25-B1E3-3919C274AE04}"/>
              </a:ext>
            </a:extLst>
          </p:cNvPr>
          <p:cNvSpPr/>
          <p:nvPr/>
        </p:nvSpPr>
        <p:spPr>
          <a:xfrm>
            <a:off x="6084124" y="2968212"/>
            <a:ext cx="4118776" cy="1277273"/>
          </a:xfrm>
          <a:prstGeom prst="rect">
            <a:avLst/>
          </a:prstGeom>
        </p:spPr>
        <p:txBody>
          <a:bodyPr wrap="square">
            <a:spAutoFit/>
          </a:bodyPr>
          <a:lstStyle/>
          <a:p>
            <a:pPr algn="just">
              <a:spcBef>
                <a:spcPts val="600"/>
              </a:spcBef>
            </a:pPr>
            <a:r>
              <a:rPr lang="en-US" altLang="zh-CN" sz="1600" b="1" dirty="0">
                <a:solidFill>
                  <a:srgbClr val="92D050"/>
                </a:solidFill>
              </a:rPr>
              <a:t>2. Power on the Battery</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rPr>
              <a:t>The battery icon and its parameters should be shown on the screen. If the SOC of the battery is greater than 5%, the blue LEDs should also be turned on to indicate the SOC.</a:t>
            </a:r>
          </a:p>
        </p:txBody>
      </p:sp>
      <p:sp>
        <p:nvSpPr>
          <p:cNvPr id="15" name="矩形 14">
            <a:extLst>
              <a:ext uri="{FF2B5EF4-FFF2-40B4-BE49-F238E27FC236}">
                <a16:creationId xmlns:a16="http://schemas.microsoft.com/office/drawing/2014/main" id="{6F5EF74A-AE73-4074-84D5-7BA5DFBCFB89}"/>
              </a:ext>
            </a:extLst>
          </p:cNvPr>
          <p:cNvSpPr/>
          <p:nvPr/>
        </p:nvSpPr>
        <p:spPr>
          <a:xfrm>
            <a:off x="1772273" y="4836060"/>
            <a:ext cx="4108222" cy="1708160"/>
          </a:xfrm>
          <a:prstGeom prst="rect">
            <a:avLst/>
          </a:prstGeom>
        </p:spPr>
        <p:txBody>
          <a:bodyPr wrap="square">
            <a:spAutoFit/>
          </a:bodyPr>
          <a:lstStyle/>
          <a:p>
            <a:pPr algn="just">
              <a:spcBef>
                <a:spcPts val="600"/>
              </a:spcBef>
            </a:pPr>
            <a:r>
              <a:rPr lang="en-US" altLang="zh-CN" sz="1600" b="1" dirty="0">
                <a:solidFill>
                  <a:srgbClr val="92D050"/>
                </a:solidFill>
              </a:rPr>
              <a:t>3. Power on the PV</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rPr>
              <a:t>If there’s sunlight, the PV icon and its parameters should be shown on the screen. Wait for a moment and the inverter will start a self-test procedure. When it is done successfully, the inverter will start using PV power to charge the battery or feed in power to the house and grid.</a:t>
            </a:r>
          </a:p>
        </p:txBody>
      </p:sp>
      <p:sp>
        <p:nvSpPr>
          <p:cNvPr id="16" name="矩形 15">
            <a:extLst>
              <a:ext uri="{FF2B5EF4-FFF2-40B4-BE49-F238E27FC236}">
                <a16:creationId xmlns:a16="http://schemas.microsoft.com/office/drawing/2014/main" id="{4CB27F99-A7B4-4AB9-81C6-CF675193743E}"/>
              </a:ext>
            </a:extLst>
          </p:cNvPr>
          <p:cNvSpPr/>
          <p:nvPr/>
        </p:nvSpPr>
        <p:spPr>
          <a:xfrm>
            <a:off x="6084124" y="4836059"/>
            <a:ext cx="4118776" cy="630942"/>
          </a:xfrm>
          <a:prstGeom prst="rect">
            <a:avLst/>
          </a:prstGeom>
        </p:spPr>
        <p:txBody>
          <a:bodyPr wrap="square">
            <a:spAutoFit/>
          </a:bodyPr>
          <a:lstStyle/>
          <a:p>
            <a:pPr algn="just">
              <a:spcBef>
                <a:spcPts val="600"/>
              </a:spcBef>
            </a:pPr>
            <a:r>
              <a:rPr lang="en-US" altLang="zh-CN" sz="1600" b="1" dirty="0">
                <a:solidFill>
                  <a:srgbClr val="92D050"/>
                </a:solidFill>
              </a:rPr>
              <a:t>4. Switch on the loads</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rPr>
              <a:t>The load parameters should show.</a:t>
            </a:r>
          </a:p>
        </p:txBody>
      </p:sp>
      <p:sp>
        <p:nvSpPr>
          <p:cNvPr id="17" name="矩形: 圆角 9">
            <a:extLst>
              <a:ext uri="{FF2B5EF4-FFF2-40B4-BE49-F238E27FC236}">
                <a16:creationId xmlns:a16="http://schemas.microsoft.com/office/drawing/2014/main" id="{BCFDAE5A-5828-4E1C-B497-500D1DB0049A}"/>
              </a:ext>
            </a:extLst>
          </p:cNvPr>
          <p:cNvSpPr/>
          <p:nvPr/>
        </p:nvSpPr>
        <p:spPr>
          <a:xfrm>
            <a:off x="6084124" y="5698717"/>
            <a:ext cx="4118776" cy="770287"/>
          </a:xfrm>
          <a:prstGeom prst="roundRect">
            <a:avLst>
              <a:gd name="adj" fmla="val 409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altLang="zh-CN" dirty="0">
                <a:solidFill>
                  <a:schemeClr val="tx1">
                    <a:lumMod val="65000"/>
                    <a:lumOff val="35000"/>
                  </a:schemeClr>
                </a:solidFill>
              </a:rPr>
              <a:t/>
            </a:r>
            <a:br>
              <a:rPr lang="en-US" altLang="zh-CN" dirty="0">
                <a:solidFill>
                  <a:schemeClr val="tx1">
                    <a:lumMod val="65000"/>
                    <a:lumOff val="35000"/>
                  </a:schemeClr>
                </a:solidFill>
              </a:rPr>
            </a:br>
            <a:endParaRPr lang="zh-CN" altLang="en-US" dirty="0"/>
          </a:p>
        </p:txBody>
      </p:sp>
      <p:sp>
        <p:nvSpPr>
          <p:cNvPr id="18" name="矩形 17">
            <a:extLst>
              <a:ext uri="{FF2B5EF4-FFF2-40B4-BE49-F238E27FC236}">
                <a16:creationId xmlns:a16="http://schemas.microsoft.com/office/drawing/2014/main" id="{4CB27F99-A7B4-4AB9-81C6-CF675193743E}"/>
              </a:ext>
            </a:extLst>
          </p:cNvPr>
          <p:cNvSpPr/>
          <p:nvPr/>
        </p:nvSpPr>
        <p:spPr>
          <a:xfrm>
            <a:off x="6080262" y="5717063"/>
            <a:ext cx="4118776" cy="630942"/>
          </a:xfrm>
          <a:prstGeom prst="rect">
            <a:avLst/>
          </a:prstGeom>
        </p:spPr>
        <p:txBody>
          <a:bodyPr wrap="square">
            <a:spAutoFit/>
          </a:bodyPr>
          <a:lstStyle/>
          <a:p>
            <a:pPr algn="just">
              <a:spcBef>
                <a:spcPts val="600"/>
              </a:spcBef>
            </a:pPr>
            <a:r>
              <a:rPr lang="en-US" altLang="zh-CN" sz="1600" b="1" dirty="0" smtClean="0">
                <a:solidFill>
                  <a:srgbClr val="92D050"/>
                </a:solidFill>
              </a:rPr>
              <a:t>5</a:t>
            </a:r>
            <a:r>
              <a:rPr lang="en-US" altLang="zh-CN" sz="1600" b="1" dirty="0">
                <a:solidFill>
                  <a:srgbClr val="92D050"/>
                </a:solidFill>
              </a:rPr>
              <a:t>. Configure the Wi-Fi stick</a:t>
            </a:r>
          </a:p>
          <a:p>
            <a:pPr marL="285750" indent="-285750" algn="just">
              <a:spcBef>
                <a:spcPts val="600"/>
              </a:spcBef>
              <a:buFont typeface="Wingdings" panose="05000000000000000000" pitchFamily="2" charset="2"/>
              <a:buChar char="Ø"/>
            </a:pPr>
            <a:r>
              <a:rPr lang="en-US" altLang="zh-CN" sz="1400" dirty="0">
                <a:solidFill>
                  <a:schemeClr val="tx1">
                    <a:lumMod val="65000"/>
                    <a:lumOff val="35000"/>
                  </a:schemeClr>
                </a:solidFill>
                <a:ea typeface="+mj-ea"/>
              </a:rPr>
              <a:t>Configure the Wi-Fi stick for remote monitoring.</a:t>
            </a:r>
          </a:p>
        </p:txBody>
      </p:sp>
    </p:spTree>
    <p:extLst>
      <p:ext uri="{BB962C8B-B14F-4D97-AF65-F5344CB8AC3E}">
        <p14:creationId xmlns:p14="http://schemas.microsoft.com/office/powerpoint/2010/main" val="633782972"/>
      </p:ext>
    </p:extLst>
  </p:cSld>
  <p:clrMapOvr>
    <a:masterClrMapping/>
  </p:clrMapOvr>
  <p:transition advClick="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6" name="文本框 5"/>
          <p:cNvSpPr txBox="1"/>
          <p:nvPr/>
        </p:nvSpPr>
        <p:spPr>
          <a:xfrm>
            <a:off x="304800" y="251732"/>
            <a:ext cx="4731873"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Procedure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of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Turn-off System</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 name="矩形 2"/>
          <p:cNvSpPr/>
          <p:nvPr/>
        </p:nvSpPr>
        <p:spPr>
          <a:xfrm>
            <a:off x="2039424" y="1130633"/>
            <a:ext cx="9072880" cy="4355551"/>
          </a:xfrm>
          <a:prstGeom prst="rect">
            <a:avLst/>
          </a:prstGeom>
        </p:spPr>
        <p:txBody>
          <a:bodyPr wrap="square">
            <a:spAutoFit/>
          </a:bodyPr>
          <a:lstStyle/>
          <a:p>
            <a:pPr marL="139700" marR="279400">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Step1: </a:t>
            </a:r>
            <a:r>
              <a:rPr lang="en-US" altLang="zh-CN" sz="1600" dirty="0">
                <a:ea typeface="Cambria" panose="02040503050406030204" pitchFamily="18" charset="0"/>
                <a:cs typeface="Futura Bk BT" panose="020B0502020204020303" pitchFamily="34" charset="0"/>
              </a:rPr>
              <a:t>Turn off the load; </a:t>
            </a:r>
            <a:endParaRPr lang="zh-CN" altLang="zh-CN" sz="1600" dirty="0">
              <a:ea typeface="Futura Bk BT" panose="020B0502020204020303" pitchFamily="34" charset="0"/>
              <a:cs typeface="Futura Bk BT" panose="020B0502020204020303" pitchFamily="34" charset="0"/>
            </a:endParaRPr>
          </a:p>
          <a:p>
            <a:pPr marL="139700" marR="279400">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 2: </a:t>
            </a:r>
            <a:r>
              <a:rPr lang="en-US" altLang="zh-CN" sz="1600" dirty="0">
                <a:ea typeface="Cambria" panose="02040503050406030204" pitchFamily="18" charset="0"/>
                <a:cs typeface="Futura Bk BT" panose="020B0502020204020303" pitchFamily="34" charset="0"/>
              </a:rPr>
              <a:t>Turn off the PV; </a:t>
            </a:r>
            <a:endParaRPr lang="zh-CN" altLang="zh-CN" sz="1600" dirty="0">
              <a:ea typeface="Futura Bk BT" panose="020B0502020204020303" pitchFamily="34" charset="0"/>
              <a:cs typeface="Futura Bk BT" panose="020B0502020204020303" pitchFamily="34" charset="0"/>
            </a:endParaRPr>
          </a:p>
          <a:p>
            <a:pPr marL="139700" marR="279400">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 3: </a:t>
            </a:r>
            <a:r>
              <a:rPr lang="en-US" altLang="zh-CN" sz="1600" dirty="0">
                <a:ea typeface="Cambria" panose="02040503050406030204" pitchFamily="18" charset="0"/>
                <a:cs typeface="Futura Bk BT" panose="020B0502020204020303" pitchFamily="34" charset="0"/>
              </a:rPr>
              <a:t>Turn off battery;</a:t>
            </a:r>
            <a:endParaRPr lang="zh-CN" altLang="zh-CN" sz="1600" dirty="0">
              <a:ea typeface="Futura Bk BT" panose="020B0502020204020303" pitchFamily="34" charset="0"/>
              <a:cs typeface="Futura Bk BT" panose="020B0502020204020303" pitchFamily="34" charset="0"/>
            </a:endParaRPr>
          </a:p>
          <a:p>
            <a:pPr marL="139700" marR="279400">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 4: </a:t>
            </a:r>
            <a:r>
              <a:rPr lang="en-US" altLang="zh-CN" sz="1600" dirty="0">
                <a:ea typeface="Cambria" panose="02040503050406030204" pitchFamily="18" charset="0"/>
                <a:cs typeface="Futura Bk BT" panose="020B0502020204020303" pitchFamily="34" charset="0"/>
              </a:rPr>
              <a:t>Turn off the main grid switch;</a:t>
            </a:r>
            <a:endParaRPr lang="zh-CN" altLang="zh-CN" sz="1600" dirty="0">
              <a:ea typeface="Futura Bk BT" panose="020B0502020204020303" pitchFamily="34" charset="0"/>
              <a:cs typeface="Futura Bk BT" panose="020B0502020204020303" pitchFamily="34" charset="0"/>
            </a:endParaRPr>
          </a:p>
          <a:p>
            <a:pPr marL="139700" marR="400685">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a:t>
            </a:r>
            <a:r>
              <a:rPr lang="en-US" altLang="zh-CN" sz="1600" b="1" spc="-75" dirty="0">
                <a:ea typeface="Cambria" panose="02040503050406030204" pitchFamily="18" charset="0"/>
                <a:cs typeface="Futura Bk BT" panose="020B0502020204020303" pitchFamily="34" charset="0"/>
              </a:rPr>
              <a:t> </a:t>
            </a:r>
            <a:r>
              <a:rPr lang="en-US" altLang="zh-CN" sz="1600" b="1" dirty="0">
                <a:ea typeface="Cambria" panose="02040503050406030204" pitchFamily="18" charset="0"/>
                <a:cs typeface="Futura Bk BT" panose="020B0502020204020303" pitchFamily="34" charset="0"/>
              </a:rPr>
              <a:t>5:</a:t>
            </a:r>
            <a:r>
              <a:rPr lang="en-US" altLang="zh-CN" sz="1600" b="1" spc="-40" dirty="0">
                <a:ea typeface="Cambria" panose="02040503050406030204" pitchFamily="18" charset="0"/>
                <a:cs typeface="Futura Bk BT" panose="020B0502020204020303" pitchFamily="34" charset="0"/>
              </a:rPr>
              <a:t> </a:t>
            </a:r>
            <a:r>
              <a:rPr lang="en-US" altLang="zh-CN" sz="1600" spc="-25" dirty="0">
                <a:ea typeface="Cambria" panose="02040503050406030204" pitchFamily="18" charset="0"/>
                <a:cs typeface="Futura Bk BT" panose="020B0502020204020303" pitchFamily="34" charset="0"/>
              </a:rPr>
              <a:t>Wait</a:t>
            </a:r>
            <a:r>
              <a:rPr lang="en-US" altLang="zh-CN" sz="1600" spc="-14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for</a:t>
            </a:r>
            <a:r>
              <a:rPr lang="en-US" altLang="zh-CN" sz="1600" spc="-7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at</a:t>
            </a:r>
            <a:r>
              <a:rPr lang="en-US" altLang="zh-CN" sz="1600" spc="-7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least</a:t>
            </a:r>
            <a:r>
              <a:rPr lang="en-US" altLang="zh-CN" sz="1600" spc="-100" dirty="0">
                <a:ea typeface="Cambria" panose="02040503050406030204" pitchFamily="18" charset="0"/>
                <a:cs typeface="Futura Bk BT" panose="020B0502020204020303" pitchFamily="34" charset="0"/>
              </a:rPr>
              <a:t> </a:t>
            </a:r>
            <a:r>
              <a:rPr lang="en-US" altLang="zh-CN" sz="1600" b="1" dirty="0">
                <a:ea typeface="Cambria" panose="02040503050406030204" pitchFamily="18" charset="0"/>
                <a:cs typeface="Futura Bk BT" panose="020B0502020204020303" pitchFamily="34" charset="0"/>
              </a:rPr>
              <a:t>5</a:t>
            </a:r>
            <a:r>
              <a:rPr lang="en-US" altLang="zh-CN" sz="1600" spc="-5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minutes</a:t>
            </a:r>
            <a:r>
              <a:rPr lang="en-US" altLang="zh-CN" sz="1600" spc="-6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after</a:t>
            </a:r>
            <a:r>
              <a:rPr lang="en-US" altLang="zh-CN" sz="1600" spc="-6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the</a:t>
            </a:r>
            <a:r>
              <a:rPr lang="en-US" altLang="zh-CN" sz="1600" spc="-8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LED</a:t>
            </a:r>
            <a:r>
              <a:rPr lang="en-US" altLang="zh-CN" sz="1600" spc="-7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and</a:t>
            </a:r>
            <a:r>
              <a:rPr lang="en-US" altLang="zh-CN" sz="1600" spc="-6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graphical</a:t>
            </a:r>
            <a:r>
              <a:rPr lang="en-US" altLang="zh-CN" sz="1600" spc="-4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display</a:t>
            </a:r>
            <a:r>
              <a:rPr lang="en-US" altLang="zh-CN" sz="1600" spc="-4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black</a:t>
            </a:r>
            <a:r>
              <a:rPr lang="en-US" altLang="zh-CN" sz="1600" spc="-5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out for the internal circuits to discharges</a:t>
            </a:r>
            <a:r>
              <a:rPr lang="en-US" altLang="zh-CN" sz="1600" spc="-2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energy;</a:t>
            </a:r>
            <a:endParaRPr lang="zh-CN" altLang="zh-CN" sz="1600" dirty="0">
              <a:ea typeface="Futura Bk BT" panose="020B0502020204020303" pitchFamily="34" charset="0"/>
              <a:cs typeface="Futura Bk BT" panose="020B0502020204020303" pitchFamily="34" charset="0"/>
            </a:endParaRPr>
          </a:p>
          <a:p>
            <a:pPr marL="139700" marR="279400">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 6: </a:t>
            </a:r>
            <a:r>
              <a:rPr lang="en-US" altLang="zh-CN" sz="1600" dirty="0">
                <a:ea typeface="Cambria" panose="02040503050406030204" pitchFamily="18" charset="0"/>
                <a:cs typeface="Futura Bk BT" panose="020B0502020204020303" pitchFamily="34" charset="0"/>
              </a:rPr>
              <a:t>Disconnect all the power cable;</a:t>
            </a:r>
            <a:endParaRPr lang="zh-CN" altLang="zh-CN" sz="1600" dirty="0">
              <a:ea typeface="Futura Bk BT" panose="020B0502020204020303" pitchFamily="34" charset="0"/>
              <a:cs typeface="Futura Bk BT" panose="020B0502020204020303" pitchFamily="34" charset="0"/>
            </a:endParaRPr>
          </a:p>
          <a:p>
            <a:pPr marL="139700" marR="400685">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 7: </a:t>
            </a:r>
            <a:r>
              <a:rPr lang="en-US" altLang="zh-CN" sz="1600" dirty="0">
                <a:ea typeface="Cambria" panose="02040503050406030204" pitchFamily="18" charset="0"/>
                <a:cs typeface="Futura Bk BT" panose="020B0502020204020303" pitchFamily="34" charset="0"/>
              </a:rPr>
              <a:t>Disconnect all the communication cable, Remove the Wi-Fi stick;</a:t>
            </a:r>
            <a:endParaRPr lang="zh-CN" altLang="zh-CN" sz="1600" dirty="0">
              <a:ea typeface="Futura Bk BT" panose="020B0502020204020303" pitchFamily="34" charset="0"/>
              <a:cs typeface="Futura Bk BT" panose="020B0502020204020303" pitchFamily="34" charset="0"/>
            </a:endParaRPr>
          </a:p>
          <a:p>
            <a:pPr marL="139700" marR="400685">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a:t>
            </a:r>
            <a:r>
              <a:rPr lang="en-US" altLang="zh-CN" sz="1600" b="1" spc="-105" dirty="0">
                <a:ea typeface="Cambria" panose="02040503050406030204" pitchFamily="18" charset="0"/>
                <a:cs typeface="Futura Bk BT" panose="020B0502020204020303" pitchFamily="34" charset="0"/>
              </a:rPr>
              <a:t> </a:t>
            </a:r>
            <a:r>
              <a:rPr lang="en-US" altLang="zh-CN" sz="1600" b="1" dirty="0">
                <a:ea typeface="Cambria" panose="02040503050406030204" pitchFamily="18" charset="0"/>
                <a:cs typeface="Futura Bk BT" panose="020B0502020204020303" pitchFamily="34" charset="0"/>
              </a:rPr>
              <a:t>8:</a:t>
            </a:r>
            <a:r>
              <a:rPr lang="en-US" altLang="zh-CN" sz="1600" b="1" spc="-8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Remove</a:t>
            </a:r>
            <a:r>
              <a:rPr lang="en-US" altLang="zh-CN" sz="1600" spc="-7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the</a:t>
            </a:r>
            <a:r>
              <a:rPr lang="en-US" altLang="zh-CN" sz="1600" spc="-8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inverter</a:t>
            </a:r>
            <a:r>
              <a:rPr lang="en-US" altLang="zh-CN" sz="1600" spc="-5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from</a:t>
            </a:r>
            <a:r>
              <a:rPr lang="en-US" altLang="zh-CN" sz="1600" spc="-8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the</a:t>
            </a:r>
            <a:r>
              <a:rPr lang="en-US" altLang="zh-CN" sz="1600" spc="-8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wall,</a:t>
            </a:r>
            <a:r>
              <a:rPr lang="en-US" altLang="zh-CN" sz="1600" spc="-9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also</a:t>
            </a:r>
            <a:r>
              <a:rPr lang="en-US" altLang="zh-CN" sz="1600" spc="-9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remove</a:t>
            </a:r>
            <a:r>
              <a:rPr lang="en-US" altLang="zh-CN" sz="1600" spc="-6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the</a:t>
            </a:r>
            <a:r>
              <a:rPr lang="en-US" altLang="zh-CN" sz="1600" spc="-10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bracket</a:t>
            </a:r>
            <a:r>
              <a:rPr lang="en-US" altLang="zh-CN" sz="1600" spc="-11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if</a:t>
            </a:r>
            <a:r>
              <a:rPr lang="en-US" altLang="zh-CN" sz="1600" spc="-75"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necessary; </a:t>
            </a:r>
            <a:endParaRPr lang="zh-CN" altLang="zh-CN" sz="1600" dirty="0">
              <a:ea typeface="Futura Bk BT" panose="020B0502020204020303" pitchFamily="34" charset="0"/>
              <a:cs typeface="Futura Bk BT" panose="020B0502020204020303" pitchFamily="34" charset="0"/>
            </a:endParaRPr>
          </a:p>
          <a:p>
            <a:pPr marL="139700" marR="400685">
              <a:lnSpc>
                <a:spcPct val="150000"/>
              </a:lnSpc>
              <a:spcBef>
                <a:spcPts val="600"/>
              </a:spcBef>
              <a:spcAft>
                <a:spcPts val="0"/>
              </a:spcAft>
            </a:pPr>
            <a:r>
              <a:rPr lang="en-US" altLang="zh-CN" sz="1600" b="1" dirty="0">
                <a:ea typeface="Cambria" panose="02040503050406030204" pitchFamily="18" charset="0"/>
                <a:cs typeface="Futura Bk BT" panose="020B0502020204020303" pitchFamily="34" charset="0"/>
              </a:rPr>
              <a:t>Step</a:t>
            </a:r>
            <a:r>
              <a:rPr lang="en-US" altLang="zh-CN" sz="1600" b="1" spc="-105" dirty="0">
                <a:ea typeface="Cambria" panose="02040503050406030204" pitchFamily="18" charset="0"/>
                <a:cs typeface="Futura Bk BT" panose="020B0502020204020303" pitchFamily="34" charset="0"/>
              </a:rPr>
              <a:t> </a:t>
            </a:r>
            <a:r>
              <a:rPr lang="en-US" altLang="zh-CN" sz="1600" b="1" dirty="0">
                <a:ea typeface="Cambria" panose="02040503050406030204" pitchFamily="18" charset="0"/>
                <a:cs typeface="Futura Bk BT" panose="020B0502020204020303" pitchFamily="34" charset="0"/>
              </a:rPr>
              <a:t>9: </a:t>
            </a:r>
            <a:r>
              <a:rPr lang="en-US" altLang="zh-CN" sz="1600" spc="-20" dirty="0">
                <a:ea typeface="Cambria" panose="02040503050406030204" pitchFamily="18" charset="0"/>
                <a:cs typeface="Futura Bk BT" panose="020B0502020204020303" pitchFamily="34" charset="0"/>
              </a:rPr>
              <a:t>Pack </a:t>
            </a:r>
            <a:r>
              <a:rPr lang="en-US" altLang="zh-CN" sz="1600" dirty="0">
                <a:ea typeface="Cambria" panose="02040503050406030204" pitchFamily="18" charset="0"/>
                <a:cs typeface="Futura Bk BT" panose="020B0502020204020303" pitchFamily="34" charset="0"/>
              </a:rPr>
              <a:t>the inverter with the original carton, and store</a:t>
            </a:r>
            <a:r>
              <a:rPr lang="en-US" altLang="zh-CN" sz="1600" spc="-150" dirty="0">
                <a:ea typeface="Cambria" panose="02040503050406030204" pitchFamily="18" charset="0"/>
                <a:cs typeface="Futura Bk BT" panose="020B0502020204020303" pitchFamily="34" charset="0"/>
              </a:rPr>
              <a:t> </a:t>
            </a:r>
            <a:r>
              <a:rPr lang="en-US" altLang="zh-CN" sz="1600" dirty="0">
                <a:ea typeface="Cambria" panose="02040503050406030204" pitchFamily="18" charset="0"/>
                <a:cs typeface="Futura Bk BT" panose="020B0502020204020303" pitchFamily="34" charset="0"/>
              </a:rPr>
              <a:t>it.</a:t>
            </a:r>
            <a:endParaRPr lang="zh-CN" altLang="zh-CN" sz="1600" dirty="0">
              <a:effectLst/>
              <a:ea typeface="Futura Bk BT" panose="020B0502020204020303" pitchFamily="34" charset="0"/>
              <a:cs typeface="Futura Bk BT" panose="020B0502020204020303" pitchFamily="34" charset="0"/>
            </a:endParaRPr>
          </a:p>
        </p:txBody>
      </p:sp>
    </p:spTree>
    <p:extLst>
      <p:ext uri="{BB962C8B-B14F-4D97-AF65-F5344CB8AC3E}">
        <p14:creationId xmlns:p14="http://schemas.microsoft.com/office/powerpoint/2010/main" val="3702434707"/>
      </p:ext>
    </p:extLst>
  </p:cSld>
  <p:clrMapOvr>
    <a:masterClrMapping/>
  </p:clrMapOvr>
  <p:transition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2271199" cy="461665"/>
          </a:xfrm>
          <a:prstGeom prst="rect">
            <a:avLst/>
          </a:prstGeom>
          <a:noFill/>
        </p:spPr>
        <p:txBody>
          <a:bodyPr wrap="none" rtlCol="0">
            <a:spAutoFit/>
          </a:bodyPr>
          <a:lstStyle/>
          <a:p>
            <a:pPr defTabSz="457200">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Export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Power</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3" name="矩形 12"/>
          <p:cNvSpPr/>
          <p:nvPr/>
        </p:nvSpPr>
        <p:spPr>
          <a:xfrm>
            <a:off x="1211649" y="4816693"/>
            <a:ext cx="10729872" cy="1706878"/>
          </a:xfrm>
          <a:prstGeom prst="rect">
            <a:avLst/>
          </a:prstGeom>
        </p:spPr>
        <p:txBody>
          <a:bodyPr wrap="square">
            <a:spAutoFit/>
          </a:bodyPr>
          <a:lstStyle/>
          <a:p>
            <a:pPr>
              <a:lnSpc>
                <a:spcPct val="150000"/>
              </a:lnSpc>
            </a:pPr>
            <a:r>
              <a:rPr lang="en-US" altLang="zh-CN" b="1" dirty="0">
                <a:solidFill>
                  <a:srgbClr val="92D050"/>
                </a:solidFill>
              </a:rPr>
              <a:t>Excess PV power is delivered to the G</a:t>
            </a:r>
            <a:r>
              <a:rPr lang="en-US" altLang="zh-CN" b="1" dirty="0" smtClean="0">
                <a:solidFill>
                  <a:srgbClr val="92D050"/>
                </a:solidFill>
              </a:rPr>
              <a:t>rid</a:t>
            </a:r>
            <a:endParaRPr lang="zh-CN" altLang="en-US" b="1" dirty="0">
              <a:solidFill>
                <a:srgbClr val="92D050"/>
              </a:solidFill>
            </a:endParaRPr>
          </a:p>
          <a:p>
            <a:pPr>
              <a:lnSpc>
                <a:spcPct val="150000"/>
              </a:lnSpc>
            </a:pPr>
            <a:r>
              <a:rPr lang="zh-CN" altLang="en-US" dirty="0" smtClean="0"/>
              <a:t>When </a:t>
            </a:r>
            <a:r>
              <a:rPr lang="zh-CN" altLang="en-US" dirty="0"/>
              <a:t>there is sunshine during the day, the electricity generated by the solar cell array is directly transmitted to the AC grid through the grid-connected inverter, or the electricity generated by the solar energy is directly supplied to the AC </a:t>
            </a:r>
            <a:r>
              <a:rPr lang="zh-CN" altLang="en-US" dirty="0" smtClean="0"/>
              <a:t>load （</a:t>
            </a:r>
            <a:r>
              <a:rPr lang="en-US" altLang="zh-CN" dirty="0" smtClean="0"/>
              <a:t>or charge battery</a:t>
            </a:r>
            <a:r>
              <a:rPr lang="zh-CN" altLang="en-US" dirty="0" smtClean="0"/>
              <a:t>） </a:t>
            </a:r>
            <a:r>
              <a:rPr lang="zh-CN" altLang="en-US" dirty="0"/>
              <a:t>through the grid-connected inverter</a:t>
            </a:r>
          </a:p>
        </p:txBody>
      </p:sp>
      <p:pic>
        <p:nvPicPr>
          <p:cNvPr id="14" name="图片 13"/>
          <p:cNvPicPr>
            <a:picLocks noChangeAspect="1"/>
          </p:cNvPicPr>
          <p:nvPr/>
        </p:nvPicPr>
        <p:blipFill>
          <a:blip r:embed="rId3"/>
          <a:stretch>
            <a:fillRect/>
          </a:stretch>
        </p:blipFill>
        <p:spPr>
          <a:xfrm>
            <a:off x="3454143" y="650199"/>
            <a:ext cx="6244884" cy="3882830"/>
          </a:xfrm>
          <a:prstGeom prst="rect">
            <a:avLst/>
          </a:prstGeom>
        </p:spPr>
      </p:pic>
    </p:spTree>
    <p:extLst>
      <p:ext uri="{BB962C8B-B14F-4D97-AF65-F5344CB8AC3E}">
        <p14:creationId xmlns:p14="http://schemas.microsoft.com/office/powerpoint/2010/main" val="1971256843"/>
      </p:ext>
    </p:extLst>
  </p:cSld>
  <p:clrMapOvr>
    <a:masterClrMapping/>
  </p:clrMapOvr>
  <p:transition advClick="0">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2146870" cy="461665"/>
          </a:xfrm>
          <a:prstGeom prst="rect">
            <a:avLst/>
          </a:prstGeom>
          <a:noFill/>
        </p:spPr>
        <p:txBody>
          <a:bodyPr wrap="none" rtlCol="0">
            <a:spAutoFit/>
          </a:bodyPr>
          <a:lstStyle/>
          <a:p>
            <a:pPr defTabSz="457200">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Zero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Feed-in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8" name="矩形 7"/>
          <p:cNvSpPr/>
          <p:nvPr/>
        </p:nvSpPr>
        <p:spPr>
          <a:xfrm>
            <a:off x="1189625" y="4917444"/>
            <a:ext cx="10161005" cy="1711366"/>
          </a:xfrm>
          <a:prstGeom prst="rect">
            <a:avLst/>
          </a:prstGeom>
        </p:spPr>
        <p:txBody>
          <a:bodyPr wrap="square">
            <a:spAutoFit/>
          </a:bodyPr>
          <a:lstStyle/>
          <a:p>
            <a:pPr>
              <a:lnSpc>
                <a:spcPct val="150000"/>
              </a:lnSpc>
            </a:pPr>
            <a:r>
              <a:rPr lang="en-US" altLang="zh-CN" b="1" dirty="0">
                <a:solidFill>
                  <a:srgbClr val="92D050"/>
                </a:solidFill>
              </a:rPr>
              <a:t>Zero feed-in means no excess PV power is delivered to the G</a:t>
            </a:r>
            <a:r>
              <a:rPr lang="en-US" altLang="zh-CN" b="1" dirty="0" smtClean="0">
                <a:solidFill>
                  <a:srgbClr val="92D050"/>
                </a:solidFill>
              </a:rPr>
              <a:t>rid</a:t>
            </a:r>
            <a:r>
              <a:rPr lang="en-US" altLang="zh-CN" b="1" dirty="0">
                <a:solidFill>
                  <a:srgbClr val="92D050"/>
                </a:solidFill>
              </a:rPr>
              <a:t>. </a:t>
            </a:r>
            <a:endParaRPr lang="en-US" altLang="zh-CN" b="1" dirty="0" smtClean="0">
              <a:solidFill>
                <a:srgbClr val="92D050"/>
              </a:solidFill>
            </a:endParaRPr>
          </a:p>
          <a:p>
            <a:pPr>
              <a:lnSpc>
                <a:spcPct val="150000"/>
              </a:lnSpc>
            </a:pPr>
            <a:r>
              <a:rPr lang="en-US" altLang="zh-CN" dirty="0" smtClean="0"/>
              <a:t>The</a:t>
            </a:r>
            <a:r>
              <a:rPr lang="en-US" altLang="zh-CN" dirty="0"/>
              <a:t> Zero Injection controller measures in real time the power flowing in the system and adjusts the set point of the solar system accordingly. In case of energy flow towards the grid, the </a:t>
            </a:r>
            <a:r>
              <a:rPr lang="en-US" altLang="zh-CN" dirty="0" smtClean="0"/>
              <a:t>Energy </a:t>
            </a:r>
            <a:r>
              <a:rPr lang="en-US" altLang="zh-CN" dirty="0"/>
              <a:t>Injection controller  will reduce the solar system.</a:t>
            </a:r>
            <a:endParaRPr lang="zh-CN" altLang="en-US" dirty="0"/>
          </a:p>
        </p:txBody>
      </p:sp>
      <p:pic>
        <p:nvPicPr>
          <p:cNvPr id="9" name="图片 8"/>
          <p:cNvPicPr>
            <a:picLocks noChangeAspect="1"/>
          </p:cNvPicPr>
          <p:nvPr/>
        </p:nvPicPr>
        <p:blipFill>
          <a:blip r:embed="rId3"/>
          <a:stretch>
            <a:fillRect/>
          </a:stretch>
        </p:blipFill>
        <p:spPr>
          <a:xfrm>
            <a:off x="1020014" y="1102291"/>
            <a:ext cx="8642726" cy="3502788"/>
          </a:xfrm>
          <a:prstGeom prst="rect">
            <a:avLst/>
          </a:prstGeom>
        </p:spPr>
      </p:pic>
    </p:spTree>
    <p:extLst>
      <p:ext uri="{BB962C8B-B14F-4D97-AF65-F5344CB8AC3E}">
        <p14:creationId xmlns:p14="http://schemas.microsoft.com/office/powerpoint/2010/main" val="516451813"/>
      </p:ext>
    </p:extLst>
  </p:cSld>
  <p:clrMapOvr>
    <a:masterClrMapping/>
  </p:clrMapOvr>
  <p:transition advClick="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2146870" cy="461665"/>
          </a:xfrm>
          <a:prstGeom prst="rect">
            <a:avLst/>
          </a:prstGeom>
          <a:noFill/>
        </p:spPr>
        <p:txBody>
          <a:bodyPr wrap="none" rtlCol="0">
            <a:spAutoFit/>
          </a:bodyPr>
          <a:lstStyle/>
          <a:p>
            <a:pPr defTabSz="457200">
              <a:defRPr/>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Zero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Feed-in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8" name="矩形 7"/>
          <p:cNvSpPr/>
          <p:nvPr/>
        </p:nvSpPr>
        <p:spPr>
          <a:xfrm>
            <a:off x="1189625" y="4917444"/>
            <a:ext cx="10161005" cy="1711366"/>
          </a:xfrm>
          <a:prstGeom prst="rect">
            <a:avLst/>
          </a:prstGeom>
        </p:spPr>
        <p:txBody>
          <a:bodyPr wrap="square">
            <a:spAutoFit/>
          </a:bodyPr>
          <a:lstStyle/>
          <a:p>
            <a:pPr>
              <a:lnSpc>
                <a:spcPct val="150000"/>
              </a:lnSpc>
            </a:pPr>
            <a:r>
              <a:rPr lang="en-US" altLang="zh-CN" b="1" dirty="0">
                <a:solidFill>
                  <a:srgbClr val="92D050"/>
                </a:solidFill>
              </a:rPr>
              <a:t>Zero feed-in means no excess PV power is delivered to the G</a:t>
            </a:r>
            <a:r>
              <a:rPr lang="en-US" altLang="zh-CN" b="1" dirty="0" smtClean="0">
                <a:solidFill>
                  <a:srgbClr val="92D050"/>
                </a:solidFill>
              </a:rPr>
              <a:t>rid</a:t>
            </a:r>
            <a:r>
              <a:rPr lang="en-US" altLang="zh-CN" b="1" dirty="0">
                <a:solidFill>
                  <a:srgbClr val="92D050"/>
                </a:solidFill>
              </a:rPr>
              <a:t>. </a:t>
            </a:r>
            <a:endParaRPr lang="en-US" altLang="zh-CN" b="1" dirty="0" smtClean="0">
              <a:solidFill>
                <a:srgbClr val="92D050"/>
              </a:solidFill>
            </a:endParaRPr>
          </a:p>
          <a:p>
            <a:pPr>
              <a:lnSpc>
                <a:spcPct val="150000"/>
              </a:lnSpc>
            </a:pPr>
            <a:r>
              <a:rPr lang="en-US" altLang="zh-CN" dirty="0" smtClean="0"/>
              <a:t>The</a:t>
            </a:r>
            <a:r>
              <a:rPr lang="en-US" altLang="zh-CN" dirty="0"/>
              <a:t> Zero Injection controller measures in real time the power flowing in the system and adjusts the set point of the solar system accordingly. In case of energy flow towards the grid, the </a:t>
            </a:r>
            <a:r>
              <a:rPr lang="en-US" altLang="zh-CN" dirty="0" smtClean="0"/>
              <a:t>Energy </a:t>
            </a:r>
            <a:r>
              <a:rPr lang="en-US" altLang="zh-CN" dirty="0"/>
              <a:t>Injection controller  will reduce the solar system.</a:t>
            </a:r>
            <a:endParaRPr lang="zh-CN" altLang="en-US" dirty="0"/>
          </a:p>
        </p:txBody>
      </p:sp>
      <p:pic>
        <p:nvPicPr>
          <p:cNvPr id="9" name="图片 8"/>
          <p:cNvPicPr>
            <a:picLocks noChangeAspect="1"/>
          </p:cNvPicPr>
          <p:nvPr/>
        </p:nvPicPr>
        <p:blipFill>
          <a:blip r:embed="rId3"/>
          <a:stretch>
            <a:fillRect/>
          </a:stretch>
        </p:blipFill>
        <p:spPr>
          <a:xfrm>
            <a:off x="1189625" y="1064026"/>
            <a:ext cx="8642726" cy="3502788"/>
          </a:xfrm>
          <a:prstGeom prst="rect">
            <a:avLst/>
          </a:prstGeom>
        </p:spPr>
      </p:pic>
    </p:spTree>
    <p:extLst>
      <p:ext uri="{BB962C8B-B14F-4D97-AF65-F5344CB8AC3E}">
        <p14:creationId xmlns:p14="http://schemas.microsoft.com/office/powerpoint/2010/main" val="3174205688"/>
      </p:ext>
    </p:extLst>
  </p:cSld>
  <p:clrMapOvr>
    <a:masterClrMapping/>
  </p:clrMapOvr>
  <p:transition advClick="0">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5249129"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Back-up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loads and O</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n-grid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loads</a:t>
            </a:r>
          </a:p>
        </p:txBody>
      </p:sp>
      <p:sp>
        <p:nvSpPr>
          <p:cNvPr id="13" name="矩形 12"/>
          <p:cNvSpPr/>
          <p:nvPr/>
        </p:nvSpPr>
        <p:spPr>
          <a:xfrm>
            <a:off x="864321" y="4070569"/>
            <a:ext cx="10972800" cy="2585323"/>
          </a:xfrm>
          <a:prstGeom prst="rect">
            <a:avLst/>
          </a:prstGeom>
        </p:spPr>
        <p:txBody>
          <a:bodyPr wrap="square">
            <a:spAutoFit/>
          </a:bodyPr>
          <a:lstStyle/>
          <a:p>
            <a:pPr>
              <a:lnSpc>
                <a:spcPct val="150000"/>
              </a:lnSpc>
            </a:pPr>
            <a:r>
              <a:rPr lang="zh-CN" altLang="en-US" dirty="0" smtClean="0"/>
              <a:t>The output of the </a:t>
            </a:r>
            <a:r>
              <a:rPr lang="en-US" altLang="zh-CN" dirty="0" smtClean="0"/>
              <a:t>hybrid </a:t>
            </a:r>
            <a:r>
              <a:rPr lang="zh-CN" altLang="en-US" dirty="0" smtClean="0"/>
              <a:t>inverter has two ports, </a:t>
            </a:r>
            <a:endParaRPr lang="en-US" altLang="zh-CN" dirty="0" smtClean="0"/>
          </a:p>
          <a:p>
            <a:pPr marL="285750" indent="-285750">
              <a:lnSpc>
                <a:spcPct val="150000"/>
              </a:lnSpc>
              <a:buFont typeface="Arial" panose="020B0604020202020204" pitchFamily="34" charset="0"/>
              <a:buChar char="•"/>
            </a:pPr>
            <a:r>
              <a:rPr lang="zh-CN" altLang="en-US" dirty="0" smtClean="0"/>
              <a:t>one is the grid-connected port, which is connected to the </a:t>
            </a:r>
            <a:r>
              <a:rPr lang="zh-CN" altLang="en-US" b="1" dirty="0" smtClean="0"/>
              <a:t>grid-connected </a:t>
            </a:r>
            <a:r>
              <a:rPr lang="zh-CN" altLang="en-US" dirty="0" smtClean="0"/>
              <a:t>load, </a:t>
            </a:r>
            <a:endParaRPr lang="en-US" altLang="zh-CN" dirty="0" smtClean="0"/>
          </a:p>
          <a:p>
            <a:pPr marL="285750" indent="-285750">
              <a:lnSpc>
                <a:spcPct val="150000"/>
              </a:lnSpc>
              <a:buFont typeface="Arial" panose="020B0604020202020204" pitchFamily="34" charset="0"/>
              <a:buChar char="•"/>
            </a:pPr>
            <a:r>
              <a:rPr lang="zh-CN" altLang="en-US" dirty="0" smtClean="0"/>
              <a:t> the other is </a:t>
            </a:r>
            <a:r>
              <a:rPr lang="zh-CN" altLang="en-US" b="1" dirty="0" smtClean="0"/>
              <a:t>EPS port</a:t>
            </a:r>
            <a:r>
              <a:rPr lang="zh-CN" altLang="en-US" dirty="0" smtClean="0"/>
              <a:t>, which is the standby power port, which is connected to the standby load; </a:t>
            </a:r>
            <a:endParaRPr lang="en-US" altLang="zh-CN" dirty="0" smtClean="0"/>
          </a:p>
          <a:p>
            <a:pPr marL="285750" indent="-285750">
              <a:lnSpc>
                <a:spcPct val="150000"/>
              </a:lnSpc>
              <a:buFont typeface="Wingdings" panose="05000000000000000000" pitchFamily="2" charset="2"/>
              <a:buChar char="Ø"/>
            </a:pPr>
            <a:r>
              <a:rPr lang="en-US" altLang="zh-CN" dirty="0" smtClean="0"/>
              <a:t>W</a:t>
            </a:r>
            <a:r>
              <a:rPr lang="zh-CN" altLang="en-US" dirty="0" smtClean="0"/>
              <a:t>hen the grid is normal, both loads </a:t>
            </a:r>
            <a:r>
              <a:rPr lang="en-US" altLang="zh-CN" dirty="0" smtClean="0"/>
              <a:t>are supplied power</a:t>
            </a:r>
            <a:r>
              <a:rPr lang="zh-CN" altLang="en-US" dirty="0" smtClean="0"/>
              <a:t>. </a:t>
            </a:r>
            <a:endParaRPr lang="en-US" altLang="zh-CN" dirty="0" smtClean="0"/>
          </a:p>
          <a:p>
            <a:pPr marL="285750" indent="-285750">
              <a:lnSpc>
                <a:spcPct val="150000"/>
              </a:lnSpc>
              <a:buFont typeface="Wingdings" panose="05000000000000000000" pitchFamily="2" charset="2"/>
              <a:buChar char="Ø"/>
            </a:pPr>
            <a:r>
              <a:rPr lang="en-US" altLang="zh-CN" dirty="0" smtClean="0"/>
              <a:t>When </a:t>
            </a:r>
            <a:r>
              <a:rPr lang="zh-CN" altLang="en-US" dirty="0" smtClean="0"/>
              <a:t>grid is cut off, the grid-connected port stops output</a:t>
            </a:r>
            <a:r>
              <a:rPr lang="en-US" altLang="zh-CN" dirty="0" err="1" smtClean="0"/>
              <a:t>ing</a:t>
            </a:r>
            <a:r>
              <a:rPr lang="zh-CN" altLang="en-US" dirty="0" smtClean="0"/>
              <a:t>, and only the EPS port outputs to supply power to the standby load.</a:t>
            </a:r>
            <a:endParaRPr lang="zh-CN" altLang="en-US" dirty="0"/>
          </a:p>
        </p:txBody>
      </p:sp>
      <p:grpSp>
        <p:nvGrpSpPr>
          <p:cNvPr id="3" name="组合 2"/>
          <p:cNvGrpSpPr/>
          <p:nvPr/>
        </p:nvGrpSpPr>
        <p:grpSpPr>
          <a:xfrm>
            <a:off x="864321" y="892827"/>
            <a:ext cx="7505016" cy="2998312"/>
            <a:chOff x="628818" y="904239"/>
            <a:chExt cx="7505016" cy="2998312"/>
          </a:xfrm>
        </p:grpSpPr>
        <p:pic>
          <p:nvPicPr>
            <p:cNvPr id="12" name="图片 11"/>
            <p:cNvPicPr>
              <a:picLocks noChangeAspect="1"/>
            </p:cNvPicPr>
            <p:nvPr/>
          </p:nvPicPr>
          <p:blipFill>
            <a:blip r:embed="rId3"/>
            <a:stretch>
              <a:fillRect/>
            </a:stretch>
          </p:blipFill>
          <p:spPr>
            <a:xfrm>
              <a:off x="628818" y="1131019"/>
              <a:ext cx="7505016" cy="2771532"/>
            </a:xfrm>
            <a:prstGeom prst="rect">
              <a:avLst/>
            </a:prstGeom>
          </p:spPr>
        </p:pic>
        <p:pic>
          <p:nvPicPr>
            <p:cNvPr id="14" name="图片 13" descr="C:\Users\80008319\AppData\Roaming\DingTalk\2197958983_v2\ImageFiles\bd\lALPD4BhuLq2xGTNAenM3g_222_48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443" y="904239"/>
              <a:ext cx="534397" cy="1016765"/>
            </a:xfrm>
            <a:prstGeom prst="rect">
              <a:avLst/>
            </a:prstGeom>
            <a:noFill/>
            <a:ln>
              <a:noFill/>
            </a:ln>
          </p:spPr>
        </p:pic>
      </p:grpSp>
    </p:spTree>
    <p:extLst>
      <p:ext uri="{BB962C8B-B14F-4D97-AF65-F5344CB8AC3E}">
        <p14:creationId xmlns:p14="http://schemas.microsoft.com/office/powerpoint/2010/main" val="2797989460"/>
      </p:ext>
    </p:extLst>
  </p:cSld>
  <p:clrMapOvr>
    <a:masterClrMapping/>
  </p:clrMapOvr>
  <p:transition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073"/>
          <p:cNvSpPr txBox="1">
            <a:spLocks/>
          </p:cNvSpPr>
          <p:nvPr/>
        </p:nvSpPr>
        <p:spPr>
          <a:xfrm>
            <a:off x="1338685" y="4717881"/>
            <a:ext cx="9937104" cy="1374333"/>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zh-CN" altLang="en-US" sz="3200" b="1" kern="1200" dirty="0">
                <a:solidFill>
                  <a:srgbClr val="2D5596"/>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50000"/>
              </a:lnSpc>
            </a:pPr>
            <a:r>
              <a:rPr lang="zh-CN" altLang="en-US" dirty="0" smtClean="0">
                <a:solidFill>
                  <a:schemeClr val="tx2"/>
                </a:solidFill>
                <a:latin typeface="微软雅黑" panose="020B0503020204020204" pitchFamily="34" charset="-122"/>
                <a:sym typeface="+mn-ea"/>
              </a:rPr>
              <a:t/>
            </a:r>
            <a:br>
              <a:rPr lang="zh-CN" altLang="en-US" dirty="0" smtClean="0">
                <a:solidFill>
                  <a:schemeClr val="tx2"/>
                </a:solidFill>
                <a:latin typeface="微软雅黑" panose="020B0503020204020204" pitchFamily="34" charset="-122"/>
                <a:sym typeface="+mn-ea"/>
              </a:rPr>
            </a:br>
            <a:endParaRPr lang="zh-CN" altLang="en-US" sz="2400" dirty="0">
              <a:solidFill>
                <a:srgbClr val="002060"/>
              </a:solidFill>
              <a:latin typeface="微软雅黑" panose="020B0503020204020204" pitchFamily="34" charset="-122"/>
            </a:endParaRPr>
          </a:p>
        </p:txBody>
      </p:sp>
      <p:sp>
        <p:nvSpPr>
          <p:cNvPr id="6" name="文本框 5"/>
          <p:cNvSpPr txBox="1"/>
          <p:nvPr/>
        </p:nvSpPr>
        <p:spPr>
          <a:xfrm>
            <a:off x="304800" y="251732"/>
            <a:ext cx="2157707"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Key Features</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41495" y="1039732"/>
            <a:ext cx="3245630" cy="2167353"/>
            <a:chOff x="766811" y="1244037"/>
            <a:chExt cx="3245630" cy="2167353"/>
          </a:xfrm>
        </p:grpSpPr>
        <p:sp>
          <p:nvSpPr>
            <p:cNvPr id="8" name="îṥḷiďe">
              <a:extLst>
                <a:ext uri="{FF2B5EF4-FFF2-40B4-BE49-F238E27FC236}">
                  <a16:creationId xmlns:a16="http://schemas.microsoft.com/office/drawing/2014/main" id="{125EFBB7-8485-41E6-9B82-B4C1C4AF24C0}"/>
                </a:ext>
              </a:extLst>
            </p:cNvPr>
            <p:cNvSpPr/>
            <p:nvPr/>
          </p:nvSpPr>
          <p:spPr>
            <a:xfrm>
              <a:off x="766811" y="2811333"/>
              <a:ext cx="2999971"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9" name="文本框 8">
              <a:extLst>
                <a:ext uri="{FF2B5EF4-FFF2-40B4-BE49-F238E27FC236}">
                  <a16:creationId xmlns:a16="http://schemas.microsoft.com/office/drawing/2014/main" id="{CF22FB79-9B46-4DDE-A522-8999C7A3188D}"/>
                </a:ext>
              </a:extLst>
            </p:cNvPr>
            <p:cNvSpPr txBox="1"/>
            <p:nvPr/>
          </p:nvSpPr>
          <p:spPr>
            <a:xfrm>
              <a:off x="829941" y="2913872"/>
              <a:ext cx="532631" cy="461665"/>
            </a:xfrm>
            <a:prstGeom prst="rect">
              <a:avLst/>
            </a:prstGeom>
            <a:noFill/>
          </p:spPr>
          <p:txBody>
            <a:bodyPr wrap="square" rtlCol="0">
              <a:spAutoFit/>
            </a:bodyPr>
            <a:lstStyle/>
            <a:p>
              <a:r>
                <a:rPr lang="en-US" altLang="zh-CN"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rPr>
                <a:t>03</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0"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1425703" y="2987014"/>
              <a:ext cx="2082564"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nSpc>
                  <a:spcPct val="150000"/>
                </a:lnSpc>
                <a:spcAft>
                  <a:spcPts val="600"/>
                </a:spcAft>
                <a:defRPr/>
              </a:pPr>
              <a:r>
                <a:rPr lang="en-US" altLang="zh-CN" sz="1600" kern="0" dirty="0">
                  <a:solidFill>
                    <a:schemeClr val="tx1">
                      <a:lumMod val="75000"/>
                      <a:lumOff val="25000"/>
                    </a:schemeClr>
                  </a:solidFill>
                  <a:latin typeface="Arial" panose="020B0604020202020204" pitchFamily="34" charset="0"/>
                  <a:cs typeface="Arial" panose="020B0604020202020204" pitchFamily="34" charset="0"/>
                </a:rPr>
                <a:t>UPS function </a:t>
              </a:r>
            </a:p>
          </p:txBody>
        </p:sp>
        <p:grpSp>
          <p:nvGrpSpPr>
            <p:cNvPr id="11" name="组合 10"/>
            <p:cNvGrpSpPr/>
            <p:nvPr/>
          </p:nvGrpSpPr>
          <p:grpSpPr>
            <a:xfrm>
              <a:off x="766811" y="1244037"/>
              <a:ext cx="3245630" cy="1383705"/>
              <a:chOff x="766811" y="1339573"/>
              <a:chExt cx="3245630" cy="1383705"/>
            </a:xfrm>
          </p:grpSpPr>
          <p:sp>
            <p:nvSpPr>
              <p:cNvPr id="12" name="ïSḻîḍê">
                <a:extLst>
                  <a:ext uri="{FF2B5EF4-FFF2-40B4-BE49-F238E27FC236}">
                    <a16:creationId xmlns:a16="http://schemas.microsoft.com/office/drawing/2014/main" id="{EEFC21E5-3541-4175-8CEC-AC01A2B669E9}"/>
                  </a:ext>
                </a:extLst>
              </p:cNvPr>
              <p:cNvSpPr/>
              <p:nvPr/>
            </p:nvSpPr>
            <p:spPr>
              <a:xfrm>
                <a:off x="766811" y="2123221"/>
                <a:ext cx="2999971"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3" name="文本框 12">
                <a:extLst>
                  <a:ext uri="{FF2B5EF4-FFF2-40B4-BE49-F238E27FC236}">
                    <a16:creationId xmlns:a16="http://schemas.microsoft.com/office/drawing/2014/main" id="{CF22FB79-9B46-4DDE-A522-8999C7A3188D}"/>
                  </a:ext>
                </a:extLst>
              </p:cNvPr>
              <p:cNvSpPr txBox="1"/>
              <p:nvPr/>
            </p:nvSpPr>
            <p:spPr>
              <a:xfrm>
                <a:off x="829941" y="2229409"/>
                <a:ext cx="532631" cy="461665"/>
              </a:xfrm>
              <a:prstGeom prst="rect">
                <a:avLst/>
              </a:prstGeom>
              <a:noFill/>
            </p:spPr>
            <p:txBody>
              <a:bodyPr wrap="square" rtlCol="0">
                <a:spAutoFit/>
              </a:bodyPr>
              <a:lstStyle/>
              <a:p>
                <a:r>
                  <a:rPr lang="en-US" altLang="zh-CN"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rPr>
                  <a:t>02</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4"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1425702" y="2194719"/>
                <a:ext cx="258673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Home appliance design</a:t>
                </a:r>
              </a:p>
            </p:txBody>
          </p:sp>
          <p:sp>
            <p:nvSpPr>
              <p:cNvPr id="15" name="iSľîḍe">
                <a:extLst>
                  <a:ext uri="{FF2B5EF4-FFF2-40B4-BE49-F238E27FC236}">
                    <a16:creationId xmlns:a16="http://schemas.microsoft.com/office/drawing/2014/main" id="{77816032-419F-4D2A-B14B-4AB3AD500C83}"/>
                  </a:ext>
                </a:extLst>
              </p:cNvPr>
              <p:cNvSpPr/>
              <p:nvPr/>
            </p:nvSpPr>
            <p:spPr>
              <a:xfrm>
                <a:off x="766811" y="1339573"/>
                <a:ext cx="2999971"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6" name="文本框 15">
                <a:extLst>
                  <a:ext uri="{FF2B5EF4-FFF2-40B4-BE49-F238E27FC236}">
                    <a16:creationId xmlns:a16="http://schemas.microsoft.com/office/drawing/2014/main" id="{8B7317D1-732C-4821-A3F7-5172EA775D7F}"/>
                  </a:ext>
                </a:extLst>
              </p:cNvPr>
              <p:cNvSpPr txBox="1"/>
              <p:nvPr/>
            </p:nvSpPr>
            <p:spPr>
              <a:xfrm>
                <a:off x="829941" y="1449409"/>
                <a:ext cx="532631" cy="461665"/>
              </a:xfrm>
              <a:prstGeom prst="rect">
                <a:avLst/>
              </a:prstGeom>
              <a:noFill/>
            </p:spPr>
            <p:txBody>
              <a:bodyPr wrap="square" rtlCol="0">
                <a:spAutoFit/>
              </a:bodyPr>
              <a:lstStyle/>
              <a:p>
                <a:r>
                  <a:rPr lang="en-US" altLang="zh-CN"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rPr>
                  <a:t>01</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5B70D5A0-35F1-4EEF-A29C-BD27787BC931}"/>
                  </a:ext>
                </a:extLst>
              </p:cNvPr>
              <p:cNvSpPr txBox="1"/>
              <p:nvPr/>
            </p:nvSpPr>
            <p:spPr>
              <a:xfrm>
                <a:off x="1425703" y="1400883"/>
                <a:ext cx="1998018"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IP21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protection class</a:t>
                </a:r>
              </a:p>
            </p:txBody>
          </p:sp>
        </p:grpSp>
      </p:grpSp>
      <p:grpSp>
        <p:nvGrpSpPr>
          <p:cNvPr id="18" name="组合 17"/>
          <p:cNvGrpSpPr/>
          <p:nvPr/>
        </p:nvGrpSpPr>
        <p:grpSpPr>
          <a:xfrm>
            <a:off x="4057297" y="1039731"/>
            <a:ext cx="3245631" cy="2167353"/>
            <a:chOff x="4228971" y="1244037"/>
            <a:chExt cx="3245631" cy="2167353"/>
          </a:xfrm>
        </p:grpSpPr>
        <p:grpSp>
          <p:nvGrpSpPr>
            <p:cNvPr id="19" name="组合 18"/>
            <p:cNvGrpSpPr/>
            <p:nvPr/>
          </p:nvGrpSpPr>
          <p:grpSpPr>
            <a:xfrm>
              <a:off x="4228971" y="1244037"/>
              <a:ext cx="3245630" cy="1383705"/>
              <a:chOff x="1217359" y="1568532"/>
              <a:chExt cx="3245630" cy="1383705"/>
            </a:xfrm>
          </p:grpSpPr>
          <p:sp>
            <p:nvSpPr>
              <p:cNvPr id="24" name="ïSḻîḍê">
                <a:extLst>
                  <a:ext uri="{FF2B5EF4-FFF2-40B4-BE49-F238E27FC236}">
                    <a16:creationId xmlns:a16="http://schemas.microsoft.com/office/drawing/2014/main" id="{EEFC21E5-3541-4175-8CEC-AC01A2B669E9}"/>
                  </a:ext>
                </a:extLst>
              </p:cNvPr>
              <p:cNvSpPr/>
              <p:nvPr/>
            </p:nvSpPr>
            <p:spPr>
              <a:xfrm>
                <a:off x="1217359" y="2352180"/>
                <a:ext cx="3202478"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5" name="文本框 24">
                <a:extLst>
                  <a:ext uri="{FF2B5EF4-FFF2-40B4-BE49-F238E27FC236}">
                    <a16:creationId xmlns:a16="http://schemas.microsoft.com/office/drawing/2014/main" id="{CF22FB79-9B46-4DDE-A522-8999C7A3188D}"/>
                  </a:ext>
                </a:extLst>
              </p:cNvPr>
              <p:cNvSpPr txBox="1"/>
              <p:nvPr/>
            </p:nvSpPr>
            <p:spPr>
              <a:xfrm>
                <a:off x="1280489" y="2458368"/>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05</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26"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1876250" y="2423678"/>
                <a:ext cx="2586739" cy="41601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Natural cooling, low noisy</a:t>
                </a:r>
              </a:p>
            </p:txBody>
          </p:sp>
          <p:sp>
            <p:nvSpPr>
              <p:cNvPr id="27" name="iSľîḍe">
                <a:extLst>
                  <a:ext uri="{FF2B5EF4-FFF2-40B4-BE49-F238E27FC236}">
                    <a16:creationId xmlns:a16="http://schemas.microsoft.com/office/drawing/2014/main" id="{77816032-419F-4D2A-B14B-4AB3AD500C83}"/>
                  </a:ext>
                </a:extLst>
              </p:cNvPr>
              <p:cNvSpPr/>
              <p:nvPr/>
            </p:nvSpPr>
            <p:spPr>
              <a:xfrm>
                <a:off x="1217359" y="1568532"/>
                <a:ext cx="3202478"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8" name="文本框 27">
                <a:extLst>
                  <a:ext uri="{FF2B5EF4-FFF2-40B4-BE49-F238E27FC236}">
                    <a16:creationId xmlns:a16="http://schemas.microsoft.com/office/drawing/2014/main" id="{8B7317D1-732C-4821-A3F7-5172EA775D7F}"/>
                  </a:ext>
                </a:extLst>
              </p:cNvPr>
              <p:cNvSpPr txBox="1"/>
              <p:nvPr/>
            </p:nvSpPr>
            <p:spPr>
              <a:xfrm>
                <a:off x="1280489" y="1678368"/>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04</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29" name="Synergistically utilize technically sound portals with frictionless chains. Dramatically customize…">
                <a:extLst>
                  <a:ext uri="{FF2B5EF4-FFF2-40B4-BE49-F238E27FC236}">
                    <a16:creationId xmlns:a16="http://schemas.microsoft.com/office/drawing/2014/main" id="{5B70D5A0-35F1-4EEF-A29C-BD27787BC931}"/>
                  </a:ext>
                </a:extLst>
              </p:cNvPr>
              <p:cNvSpPr txBox="1"/>
              <p:nvPr/>
            </p:nvSpPr>
            <p:spPr>
              <a:xfrm>
                <a:off x="1876250" y="1629842"/>
                <a:ext cx="2543587"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Die-cast aluminum case</a:t>
                </a:r>
              </a:p>
            </p:txBody>
          </p:sp>
        </p:grpSp>
        <p:grpSp>
          <p:nvGrpSpPr>
            <p:cNvPr id="20" name="组合 19"/>
            <p:cNvGrpSpPr/>
            <p:nvPr/>
          </p:nvGrpSpPr>
          <p:grpSpPr>
            <a:xfrm>
              <a:off x="4228972" y="2811333"/>
              <a:ext cx="3245630" cy="600057"/>
              <a:chOff x="6032748" y="2906869"/>
              <a:chExt cx="3245630" cy="600057"/>
            </a:xfrm>
          </p:grpSpPr>
          <p:sp>
            <p:nvSpPr>
              <p:cNvPr id="21" name="îṥḷiďe">
                <a:extLst>
                  <a:ext uri="{FF2B5EF4-FFF2-40B4-BE49-F238E27FC236}">
                    <a16:creationId xmlns:a16="http://schemas.microsoft.com/office/drawing/2014/main" id="{125EFBB7-8485-41E6-9B82-B4C1C4AF24C0}"/>
                  </a:ext>
                </a:extLst>
              </p:cNvPr>
              <p:cNvSpPr/>
              <p:nvPr/>
            </p:nvSpPr>
            <p:spPr>
              <a:xfrm>
                <a:off x="6032748" y="2906869"/>
                <a:ext cx="3245630"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22" name="文本框 21">
                <a:extLst>
                  <a:ext uri="{FF2B5EF4-FFF2-40B4-BE49-F238E27FC236}">
                    <a16:creationId xmlns:a16="http://schemas.microsoft.com/office/drawing/2014/main" id="{CF22FB79-9B46-4DDE-A522-8999C7A3188D}"/>
                  </a:ext>
                </a:extLst>
              </p:cNvPr>
              <p:cNvSpPr txBox="1"/>
              <p:nvPr/>
            </p:nvSpPr>
            <p:spPr>
              <a:xfrm>
                <a:off x="6095876" y="3009408"/>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06</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23"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6691638" y="3082550"/>
                <a:ext cx="1974950"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nSpc>
                    <a:spcPct val="150000"/>
                  </a:lnSpc>
                  <a:spcAft>
                    <a:spcPts val="600"/>
                  </a:spcAft>
                  <a:defRPr/>
                </a:pPr>
                <a:r>
                  <a:rPr lang="en-US" altLang="zh-CN" sz="1600" kern="0" dirty="0">
                    <a:solidFill>
                      <a:schemeClr val="tx1">
                        <a:lumMod val="75000"/>
                        <a:lumOff val="25000"/>
                      </a:schemeClr>
                    </a:solidFill>
                    <a:latin typeface="Arial" panose="020B0604020202020204" pitchFamily="34" charset="0"/>
                    <a:cs typeface="Arial" panose="020B0604020202020204" pitchFamily="34" charset="0"/>
                  </a:rPr>
                  <a:t>Battery parallel to 5 </a:t>
                </a:r>
              </a:p>
            </p:txBody>
          </p:sp>
        </p:grpSp>
      </p:grpSp>
      <p:grpSp>
        <p:nvGrpSpPr>
          <p:cNvPr id="30" name="组合 29"/>
          <p:cNvGrpSpPr/>
          <p:nvPr/>
        </p:nvGrpSpPr>
        <p:grpSpPr>
          <a:xfrm>
            <a:off x="7776118" y="1203024"/>
            <a:ext cx="4134833" cy="1383705"/>
            <a:chOff x="8639471" y="1339573"/>
            <a:chExt cx="4134833" cy="1383705"/>
          </a:xfrm>
        </p:grpSpPr>
        <p:sp>
          <p:nvSpPr>
            <p:cNvPr id="31" name="ïSḻîḍê">
              <a:extLst>
                <a:ext uri="{FF2B5EF4-FFF2-40B4-BE49-F238E27FC236}">
                  <a16:creationId xmlns:a16="http://schemas.microsoft.com/office/drawing/2014/main" id="{EEFC21E5-3541-4175-8CEC-AC01A2B669E9}"/>
                </a:ext>
              </a:extLst>
            </p:cNvPr>
            <p:cNvSpPr/>
            <p:nvPr/>
          </p:nvSpPr>
          <p:spPr>
            <a:xfrm>
              <a:off x="8639472" y="2123221"/>
              <a:ext cx="3916466"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32" name="文本框 31">
              <a:extLst>
                <a:ext uri="{FF2B5EF4-FFF2-40B4-BE49-F238E27FC236}">
                  <a16:creationId xmlns:a16="http://schemas.microsoft.com/office/drawing/2014/main" id="{CF22FB79-9B46-4DDE-A522-8999C7A3188D}"/>
                </a:ext>
              </a:extLst>
            </p:cNvPr>
            <p:cNvSpPr txBox="1"/>
            <p:nvPr/>
          </p:nvSpPr>
          <p:spPr>
            <a:xfrm>
              <a:off x="8702602" y="2229409"/>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08</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33"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9298363" y="2194719"/>
              <a:ext cx="325757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Remote configuration &amp; upgrade</a:t>
              </a:r>
            </a:p>
          </p:txBody>
        </p:sp>
        <p:sp>
          <p:nvSpPr>
            <p:cNvPr id="34" name="iSľîḍe">
              <a:extLst>
                <a:ext uri="{FF2B5EF4-FFF2-40B4-BE49-F238E27FC236}">
                  <a16:creationId xmlns:a16="http://schemas.microsoft.com/office/drawing/2014/main" id="{77816032-419F-4D2A-B14B-4AB3AD500C83}"/>
                </a:ext>
              </a:extLst>
            </p:cNvPr>
            <p:cNvSpPr/>
            <p:nvPr/>
          </p:nvSpPr>
          <p:spPr>
            <a:xfrm>
              <a:off x="8639471" y="1339573"/>
              <a:ext cx="3916467"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35" name="文本框 34">
              <a:extLst>
                <a:ext uri="{FF2B5EF4-FFF2-40B4-BE49-F238E27FC236}">
                  <a16:creationId xmlns:a16="http://schemas.microsoft.com/office/drawing/2014/main" id="{8B7317D1-732C-4821-A3F7-5172EA775D7F}"/>
                </a:ext>
              </a:extLst>
            </p:cNvPr>
            <p:cNvSpPr txBox="1"/>
            <p:nvPr/>
          </p:nvSpPr>
          <p:spPr>
            <a:xfrm>
              <a:off x="8702602" y="1449409"/>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07</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36" name="Synergistically utilize technically sound portals with frictionless chains. Dramatically customize…">
              <a:extLst>
                <a:ext uri="{FF2B5EF4-FFF2-40B4-BE49-F238E27FC236}">
                  <a16:creationId xmlns:a16="http://schemas.microsoft.com/office/drawing/2014/main" id="{5B70D5A0-35F1-4EEF-A29C-BD27787BC931}"/>
                </a:ext>
              </a:extLst>
            </p:cNvPr>
            <p:cNvSpPr txBox="1"/>
            <p:nvPr/>
          </p:nvSpPr>
          <p:spPr>
            <a:xfrm>
              <a:off x="9298363" y="1400883"/>
              <a:ext cx="3475941"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Integrated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PV&amp;AC Breakers &amp;SPD</a:t>
              </a:r>
              <a:endParaRPr lang="en-US" altLang="zh-CN" sz="1600" dirty="0">
                <a:solidFill>
                  <a:schemeClr val="tx1">
                    <a:lumMod val="65000"/>
                    <a:lumOff val="35000"/>
                  </a:schemeClr>
                </a:solidFill>
                <a:latin typeface="Arial" panose="020B0604020202020204" pitchFamily="34" charset="0"/>
                <a:cs typeface="Arial" panose="020B0604020202020204" pitchFamily="34" charset="0"/>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52" y="3600152"/>
            <a:ext cx="1238602" cy="2510793"/>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85302" y="4760889"/>
            <a:ext cx="916110" cy="1350056"/>
          </a:xfrm>
          <a:prstGeom prst="rect">
            <a:avLst/>
          </a:prstGeom>
        </p:spPr>
      </p:pic>
      <p:pic>
        <p:nvPicPr>
          <p:cNvPr id="45" name="图片 44"/>
          <p:cNvPicPr>
            <a:picLocks noChangeAspect="1"/>
          </p:cNvPicPr>
          <p:nvPr/>
        </p:nvPicPr>
        <p:blipFill>
          <a:blip r:embed="rId6"/>
          <a:stretch>
            <a:fillRect/>
          </a:stretch>
        </p:blipFill>
        <p:spPr>
          <a:xfrm>
            <a:off x="5516994" y="4062314"/>
            <a:ext cx="729604" cy="1100387"/>
          </a:xfrm>
          <a:prstGeom prst="rect">
            <a:avLst/>
          </a:prstGeom>
        </p:spPr>
      </p:pic>
      <p:pic>
        <p:nvPicPr>
          <p:cNvPr id="46" name="图片 45"/>
          <p:cNvPicPr>
            <a:picLocks noChangeAspect="1"/>
          </p:cNvPicPr>
          <p:nvPr/>
        </p:nvPicPr>
        <p:blipFill>
          <a:blip r:embed="rId7"/>
          <a:stretch>
            <a:fillRect/>
          </a:stretch>
        </p:blipFill>
        <p:spPr>
          <a:xfrm>
            <a:off x="2957349" y="4874438"/>
            <a:ext cx="779896" cy="1192403"/>
          </a:xfrm>
          <a:prstGeom prst="rect">
            <a:avLst/>
          </a:prstGeom>
        </p:spPr>
      </p:pic>
      <p:sp>
        <p:nvSpPr>
          <p:cNvPr id="47" name="文本框 46"/>
          <p:cNvSpPr txBox="1"/>
          <p:nvPr/>
        </p:nvSpPr>
        <p:spPr>
          <a:xfrm>
            <a:off x="2147701" y="5045427"/>
            <a:ext cx="439544" cy="707886"/>
          </a:xfrm>
          <a:prstGeom prst="rect">
            <a:avLst/>
          </a:prstGeom>
          <a:noFill/>
        </p:spPr>
        <p:txBody>
          <a:bodyPr wrap="none" rtlCol="0">
            <a:spAutoFit/>
          </a:bodyPr>
          <a:lstStyle/>
          <a:p>
            <a:r>
              <a:rPr lang="en-US" altLang="zh-CN" sz="4000" b="1" dirty="0" smtClean="0"/>
              <a:t>+</a:t>
            </a:r>
            <a:endParaRPr lang="zh-CN" altLang="en-US" sz="4000" b="1" dirty="0"/>
          </a:p>
        </p:txBody>
      </p:sp>
      <p:sp>
        <p:nvSpPr>
          <p:cNvPr id="48" name="右箭头 47"/>
          <p:cNvSpPr/>
          <p:nvPr/>
        </p:nvSpPr>
        <p:spPr>
          <a:xfrm>
            <a:off x="4027395" y="5278152"/>
            <a:ext cx="658891" cy="242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rotWithShape="1">
          <a:blip r:embed="rId8" cstate="print">
            <a:extLst>
              <a:ext uri="{28A0092B-C50C-407E-A947-70E740481C1C}">
                <a14:useLocalDpi xmlns:a14="http://schemas.microsoft.com/office/drawing/2010/main" val="0"/>
              </a:ext>
            </a:extLst>
          </a:blip>
          <a:srcRect l="32844" t="291" r="30935" b="685"/>
          <a:stretch/>
        </p:blipFill>
        <p:spPr>
          <a:xfrm>
            <a:off x="9611784" y="3292964"/>
            <a:ext cx="1626706" cy="2892492"/>
          </a:xfrm>
          <a:prstGeom prst="rect">
            <a:avLst/>
          </a:prstGeom>
        </p:spPr>
      </p:pic>
      <p:pic>
        <p:nvPicPr>
          <p:cNvPr id="51" name="图片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6853" y="3535621"/>
            <a:ext cx="987732" cy="2649835"/>
          </a:xfrm>
          <a:prstGeom prst="rect">
            <a:avLst/>
          </a:prstGeom>
        </p:spPr>
      </p:pic>
      <p:sp>
        <p:nvSpPr>
          <p:cNvPr id="52" name="文本框 51"/>
          <p:cNvSpPr txBox="1"/>
          <p:nvPr/>
        </p:nvSpPr>
        <p:spPr>
          <a:xfrm>
            <a:off x="6684216" y="5045427"/>
            <a:ext cx="439544" cy="707886"/>
          </a:xfrm>
          <a:prstGeom prst="rect">
            <a:avLst/>
          </a:prstGeom>
          <a:noFill/>
        </p:spPr>
        <p:txBody>
          <a:bodyPr wrap="none" rtlCol="0">
            <a:spAutoFit/>
          </a:bodyPr>
          <a:lstStyle/>
          <a:p>
            <a:r>
              <a:rPr lang="en-US" altLang="zh-CN" sz="4000" b="1" dirty="0" smtClean="0"/>
              <a:t>+</a:t>
            </a:r>
            <a:endParaRPr lang="zh-CN" altLang="en-US" sz="4000" b="1" dirty="0"/>
          </a:p>
        </p:txBody>
      </p:sp>
      <p:sp>
        <p:nvSpPr>
          <p:cNvPr id="53" name="右箭头 52"/>
          <p:cNvSpPr/>
          <p:nvPr/>
        </p:nvSpPr>
        <p:spPr>
          <a:xfrm>
            <a:off x="8662042" y="5278152"/>
            <a:ext cx="658891" cy="242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200813" y="6443988"/>
            <a:ext cx="1946888" cy="416561"/>
          </a:xfrm>
          <a:prstGeom prst="rect">
            <a:avLst/>
          </a:prstGeom>
          <a:noFill/>
        </p:spPr>
        <p:txBody>
          <a:bodyPr wrap="none" lIns="119924" tIns="59962" rIns="119924" bIns="59962" rtlCol="0">
            <a:spAutoFit/>
          </a:bodyPr>
          <a:lstStyle/>
          <a:p>
            <a:pPr>
              <a:lnSpc>
                <a:spcPct val="120000"/>
              </a:lnSpc>
            </a:pPr>
            <a:r>
              <a:rPr kumimoji="1" lang="en-US" altLang="zh-CN" sz="1600" b="1" dirty="0" err="1" smtClean="0">
                <a:solidFill>
                  <a:schemeClr val="tx1">
                    <a:lumMod val="75000"/>
                    <a:lumOff val="25000"/>
                  </a:schemeClr>
                </a:solidFill>
                <a:latin typeface="微软雅黑"/>
                <a:ea typeface="微软雅黑"/>
                <a:cs typeface="微软雅黑"/>
              </a:rPr>
              <a:t>Ghybrid</a:t>
            </a:r>
            <a:r>
              <a:rPr kumimoji="1" lang="en-US" altLang="zh-CN" sz="1600" b="1" dirty="0" smtClean="0">
                <a:solidFill>
                  <a:schemeClr val="tx1">
                    <a:lumMod val="75000"/>
                    <a:lumOff val="25000"/>
                  </a:schemeClr>
                </a:solidFill>
                <a:latin typeface="微软雅黑"/>
                <a:ea typeface="微软雅黑"/>
                <a:cs typeface="微软雅黑"/>
              </a:rPr>
              <a:t> inverter</a:t>
            </a:r>
            <a:endParaRPr kumimoji="1" lang="zh-CN" altLang="en-US" sz="1600" b="1" dirty="0">
              <a:solidFill>
                <a:schemeClr val="tx1">
                  <a:lumMod val="75000"/>
                  <a:lumOff val="25000"/>
                </a:schemeClr>
              </a:solidFill>
              <a:latin typeface="微软雅黑"/>
              <a:ea typeface="微软雅黑"/>
              <a:cs typeface="微软雅黑"/>
            </a:endParaRPr>
          </a:p>
        </p:txBody>
      </p:sp>
      <p:sp>
        <p:nvSpPr>
          <p:cNvPr id="55" name="文本框 54"/>
          <p:cNvSpPr txBox="1"/>
          <p:nvPr/>
        </p:nvSpPr>
        <p:spPr>
          <a:xfrm>
            <a:off x="2134385" y="6185456"/>
            <a:ext cx="2436701" cy="675093"/>
          </a:xfrm>
          <a:prstGeom prst="rect">
            <a:avLst/>
          </a:prstGeom>
          <a:noFill/>
        </p:spPr>
        <p:txBody>
          <a:bodyPr wrap="none" lIns="119924" tIns="59962" rIns="119924" bIns="59962" rtlCol="0">
            <a:spAutoFit/>
          </a:bodyPr>
          <a:lstStyle/>
          <a:p>
            <a:pPr algn="ctr">
              <a:lnSpc>
                <a:spcPct val="120000"/>
              </a:lnSpc>
            </a:pPr>
            <a:r>
              <a:rPr kumimoji="1" lang="en-US" altLang="zh-CN" sz="1600" b="1" dirty="0">
                <a:solidFill>
                  <a:schemeClr val="tx1">
                    <a:lumMod val="75000"/>
                    <a:lumOff val="25000"/>
                  </a:schemeClr>
                </a:solidFill>
                <a:latin typeface="微软雅黑"/>
                <a:ea typeface="微软雅黑"/>
                <a:cs typeface="微软雅黑"/>
              </a:rPr>
              <a:t>Battery</a:t>
            </a:r>
          </a:p>
          <a:p>
            <a:pPr algn="ctr">
              <a:lnSpc>
                <a:spcPct val="120000"/>
              </a:lnSpc>
            </a:pPr>
            <a:r>
              <a:rPr kumimoji="1" lang="en-US" altLang="zh-CN" sz="1400" b="1" dirty="0">
                <a:solidFill>
                  <a:schemeClr val="tx1">
                    <a:lumMod val="75000"/>
                    <a:lumOff val="25000"/>
                  </a:schemeClr>
                </a:solidFill>
                <a:latin typeface="微软雅黑"/>
                <a:ea typeface="微软雅黑"/>
                <a:cs typeface="微软雅黑"/>
              </a:rPr>
              <a:t> (All-in-one Application)</a:t>
            </a:r>
            <a:endParaRPr kumimoji="1" lang="zh-CN" altLang="en-US" sz="1400" b="1" dirty="0">
              <a:solidFill>
                <a:schemeClr val="tx1">
                  <a:lumMod val="75000"/>
                  <a:lumOff val="25000"/>
                </a:schemeClr>
              </a:solidFill>
              <a:latin typeface="微软雅黑"/>
              <a:ea typeface="微软雅黑"/>
              <a:cs typeface="微软雅黑"/>
            </a:endParaRPr>
          </a:p>
        </p:txBody>
      </p:sp>
      <p:sp>
        <p:nvSpPr>
          <p:cNvPr id="56" name="文本框 55"/>
          <p:cNvSpPr txBox="1"/>
          <p:nvPr/>
        </p:nvSpPr>
        <p:spPr>
          <a:xfrm>
            <a:off x="4740209" y="6443988"/>
            <a:ext cx="2067113" cy="416561"/>
          </a:xfrm>
          <a:prstGeom prst="rect">
            <a:avLst/>
          </a:prstGeom>
          <a:noFill/>
        </p:spPr>
        <p:txBody>
          <a:bodyPr wrap="none" lIns="119924" tIns="59962" rIns="119924" bIns="59962" rtlCol="0">
            <a:spAutoFit/>
          </a:bodyPr>
          <a:lstStyle/>
          <a:p>
            <a:pPr>
              <a:lnSpc>
                <a:spcPct val="120000"/>
              </a:lnSpc>
            </a:pPr>
            <a:r>
              <a:rPr kumimoji="1" lang="en-US" altLang="zh-CN" sz="1600" b="1" dirty="0" smtClean="0">
                <a:solidFill>
                  <a:schemeClr val="tx1">
                    <a:lumMod val="75000"/>
                    <a:lumOff val="25000"/>
                  </a:schemeClr>
                </a:solidFill>
                <a:latin typeface="微软雅黑"/>
                <a:ea typeface="微软雅黑"/>
                <a:cs typeface="微软雅黑"/>
              </a:rPr>
              <a:t>All-in-one system</a:t>
            </a:r>
            <a:endParaRPr kumimoji="1" lang="zh-CN" altLang="en-US" sz="1600" b="1" dirty="0">
              <a:solidFill>
                <a:schemeClr val="tx1">
                  <a:lumMod val="75000"/>
                  <a:lumOff val="25000"/>
                </a:schemeClr>
              </a:solidFill>
              <a:latin typeface="微软雅黑"/>
              <a:ea typeface="微软雅黑"/>
              <a:cs typeface="微软雅黑"/>
            </a:endParaRPr>
          </a:p>
        </p:txBody>
      </p:sp>
      <p:sp>
        <p:nvSpPr>
          <p:cNvPr id="57" name="文本框 56"/>
          <p:cNvSpPr txBox="1"/>
          <p:nvPr/>
        </p:nvSpPr>
        <p:spPr>
          <a:xfrm>
            <a:off x="6807322" y="6185456"/>
            <a:ext cx="2453822" cy="675093"/>
          </a:xfrm>
          <a:prstGeom prst="rect">
            <a:avLst/>
          </a:prstGeom>
          <a:noFill/>
        </p:spPr>
        <p:txBody>
          <a:bodyPr wrap="none" lIns="119924" tIns="59962" rIns="119924" bIns="59962" rtlCol="0">
            <a:spAutoFit/>
          </a:bodyPr>
          <a:lstStyle/>
          <a:p>
            <a:pPr algn="ctr">
              <a:lnSpc>
                <a:spcPct val="120000"/>
              </a:lnSpc>
            </a:pPr>
            <a:r>
              <a:rPr kumimoji="1" lang="en-US" altLang="zh-CN" sz="1600" b="1" dirty="0" smtClean="0">
                <a:solidFill>
                  <a:schemeClr val="tx1">
                    <a:lumMod val="75000"/>
                    <a:lumOff val="25000"/>
                  </a:schemeClr>
                </a:solidFill>
                <a:latin typeface="微软雅黑"/>
                <a:ea typeface="微软雅黑"/>
                <a:cs typeface="微软雅黑"/>
              </a:rPr>
              <a:t>Battery</a:t>
            </a:r>
          </a:p>
          <a:p>
            <a:pPr algn="ctr">
              <a:lnSpc>
                <a:spcPct val="120000"/>
              </a:lnSpc>
            </a:pPr>
            <a:r>
              <a:rPr kumimoji="1" lang="en-US" altLang="zh-CN" sz="1400" b="1" dirty="0" smtClean="0">
                <a:solidFill>
                  <a:schemeClr val="tx1">
                    <a:lumMod val="75000"/>
                    <a:lumOff val="25000"/>
                  </a:schemeClr>
                </a:solidFill>
                <a:latin typeface="微软雅黑"/>
                <a:ea typeface="微软雅黑"/>
                <a:cs typeface="微软雅黑"/>
              </a:rPr>
              <a:t> </a:t>
            </a:r>
            <a:r>
              <a:rPr kumimoji="1" lang="en-US" altLang="zh-CN" sz="1400" b="1" dirty="0">
                <a:solidFill>
                  <a:schemeClr val="tx1">
                    <a:lumMod val="75000"/>
                    <a:lumOff val="25000"/>
                  </a:schemeClr>
                </a:solidFill>
                <a:latin typeface="微软雅黑"/>
                <a:ea typeface="微软雅黑"/>
                <a:cs typeface="微软雅黑"/>
              </a:rPr>
              <a:t>(Expansion Application)</a:t>
            </a:r>
            <a:endParaRPr kumimoji="1" lang="zh-CN" altLang="en-US" sz="1400" b="1" dirty="0">
              <a:solidFill>
                <a:schemeClr val="tx1">
                  <a:lumMod val="75000"/>
                  <a:lumOff val="25000"/>
                </a:schemeClr>
              </a:solidFill>
              <a:latin typeface="微软雅黑"/>
              <a:ea typeface="微软雅黑"/>
              <a:cs typeface="微软雅黑"/>
            </a:endParaRPr>
          </a:p>
        </p:txBody>
      </p:sp>
      <p:sp>
        <p:nvSpPr>
          <p:cNvPr id="58" name="文本框 57"/>
          <p:cNvSpPr txBox="1"/>
          <p:nvPr/>
        </p:nvSpPr>
        <p:spPr>
          <a:xfrm>
            <a:off x="9464321" y="6443988"/>
            <a:ext cx="2067113" cy="416561"/>
          </a:xfrm>
          <a:prstGeom prst="rect">
            <a:avLst/>
          </a:prstGeom>
          <a:noFill/>
        </p:spPr>
        <p:txBody>
          <a:bodyPr wrap="none" lIns="119924" tIns="59962" rIns="119924" bIns="59962" rtlCol="0">
            <a:spAutoFit/>
          </a:bodyPr>
          <a:lstStyle/>
          <a:p>
            <a:pPr>
              <a:lnSpc>
                <a:spcPct val="120000"/>
              </a:lnSpc>
            </a:pPr>
            <a:r>
              <a:rPr kumimoji="1" lang="en-US" altLang="zh-CN" sz="1600" b="1" dirty="0" smtClean="0">
                <a:solidFill>
                  <a:schemeClr val="tx1">
                    <a:lumMod val="75000"/>
                    <a:lumOff val="25000"/>
                  </a:schemeClr>
                </a:solidFill>
                <a:latin typeface="微软雅黑"/>
                <a:ea typeface="微软雅黑"/>
                <a:cs typeface="微软雅黑"/>
              </a:rPr>
              <a:t>All-in-one system</a:t>
            </a:r>
            <a:endParaRPr kumimoji="1" lang="zh-CN" altLang="en-US" sz="1600" b="1" dirty="0">
              <a:solidFill>
                <a:schemeClr val="tx1">
                  <a:lumMod val="75000"/>
                  <a:lumOff val="25000"/>
                </a:schemeClr>
              </a:solidFill>
              <a:latin typeface="微软雅黑"/>
              <a:ea typeface="微软雅黑"/>
              <a:cs typeface="微软雅黑"/>
            </a:endParaRPr>
          </a:p>
        </p:txBody>
      </p:sp>
    </p:spTree>
    <p:extLst>
      <p:ext uri="{BB962C8B-B14F-4D97-AF65-F5344CB8AC3E}">
        <p14:creationId xmlns:p14="http://schemas.microsoft.com/office/powerpoint/2010/main" val="3962349099"/>
      </p:ext>
    </p:extLst>
  </p:cSld>
  <p:clrMapOvr>
    <a:masterClrMapping/>
  </p:clrMapOvr>
  <p:transition advClick="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2790764"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EPS Load</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9" name="TextBox 3"/>
          <p:cNvSpPr txBox="1"/>
          <p:nvPr/>
        </p:nvSpPr>
        <p:spPr>
          <a:xfrm>
            <a:off x="2118756" y="1721733"/>
            <a:ext cx="7128792"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dirty="0" smtClean="0"/>
              <a:t>It </a:t>
            </a:r>
            <a:r>
              <a:rPr dirty="0"/>
              <a:t>is recommended to connect only household emergency loads such as lights, computers, refrigerators, etc. to the EPS port</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dirty="0" smtClean="0"/>
              <a:t>Any </a:t>
            </a:r>
            <a:r>
              <a:rPr dirty="0"/>
              <a:t>load with a large impulsive starting current is not recommended to be connected to the EPS port, which is likely to cause the inverter to report a fault, such as water pumps, air conditioners, etc.</a:t>
            </a:r>
            <a:r>
              <a:rPr lang="zh-CN" altLang="en-US" dirty="0"/>
              <a:t>（</a:t>
            </a:r>
            <a:r>
              <a:rPr lang="en-US" altLang="zh-CN" dirty="0"/>
              <a:t>inductive loads</a:t>
            </a:r>
            <a:r>
              <a:rPr lang="zh-CN" altLang="en-US" dirty="0"/>
              <a:t>）</a:t>
            </a:r>
            <a:endParaRPr dirty="0"/>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en-US" altLang="zh-CN" dirty="0" smtClean="0"/>
              <a:t>It </a:t>
            </a:r>
            <a:r>
              <a:rPr lang="en-US" altLang="zh-CN" dirty="0"/>
              <a:t>is not recommended to install RCD on EPS port</a:t>
            </a:r>
          </a:p>
        </p:txBody>
      </p:sp>
    </p:spTree>
    <p:extLst>
      <p:ext uri="{BB962C8B-B14F-4D97-AF65-F5344CB8AC3E}">
        <p14:creationId xmlns:p14="http://schemas.microsoft.com/office/powerpoint/2010/main" val="1656007734"/>
      </p:ext>
    </p:extLst>
  </p:cSld>
  <p:clrMapOvr>
    <a:masterClrMapping/>
  </p:clrMapOvr>
  <p:transition advClick="0">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2527295"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Battery</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 name="TextBox 3"/>
          <p:cNvSpPr txBox="1"/>
          <p:nvPr/>
        </p:nvSpPr>
        <p:spPr>
          <a:xfrm>
            <a:off x="2495600" y="1700809"/>
            <a:ext cx="7632848"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dirty="0" smtClean="0"/>
              <a:t>When </a:t>
            </a:r>
            <a:r>
              <a:rPr dirty="0"/>
              <a:t>using the battery for the first time, it is recommended to fully charge the </a:t>
            </a:r>
            <a:r>
              <a:rPr dirty="0" smtClean="0"/>
              <a:t>battery</a:t>
            </a:r>
            <a:endParaRPr lang="en-US" dirty="0" smtClean="0"/>
          </a:p>
          <a:p>
            <a:pPr marL="285750" indent="-285750">
              <a:lnSpc>
                <a:spcPct val="150000"/>
              </a:lnSpc>
              <a:buFont typeface="Arial" panose="020B0604020202020204" pitchFamily="34" charset="0"/>
              <a:buChar char="•"/>
            </a:pPr>
            <a:endParaRPr dirty="0"/>
          </a:p>
          <a:p>
            <a:pPr marL="285750" indent="-285750">
              <a:lnSpc>
                <a:spcPct val="150000"/>
              </a:lnSpc>
              <a:buFont typeface="Arial" panose="020B0604020202020204" pitchFamily="34" charset="0"/>
              <a:buChar char="•"/>
            </a:pPr>
            <a:r>
              <a:rPr lang="en-US" altLang="zh-CN" dirty="0" smtClean="0"/>
              <a:t>It </a:t>
            </a:r>
            <a:r>
              <a:rPr lang="en-US" altLang="zh-CN" dirty="0"/>
              <a:t>is not recommend to install more than 2 </a:t>
            </a:r>
            <a:r>
              <a:rPr lang="en-US" altLang="zh-CN" dirty="0" err="1" smtClean="0"/>
              <a:t>GHybrid</a:t>
            </a:r>
            <a:r>
              <a:rPr lang="en-US" altLang="zh-CN" dirty="0" smtClean="0"/>
              <a:t> inverters </a:t>
            </a:r>
            <a:r>
              <a:rPr lang="en-US" altLang="zh-CN" dirty="0"/>
              <a:t>in parallel</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dirty="0" smtClean="0"/>
              <a:t>Multiple </a:t>
            </a:r>
            <a:r>
              <a:rPr dirty="0"/>
              <a:t>batteries are connected in parallel. It is recommended to connect the batteries in parallel after each battery is fully charged and the voltage </a:t>
            </a:r>
            <a:r>
              <a:rPr lang="en-US" dirty="0"/>
              <a:t>gap</a:t>
            </a:r>
            <a:r>
              <a:rPr dirty="0"/>
              <a:t> between each other does not exceed 0.5V.</a:t>
            </a:r>
          </a:p>
        </p:txBody>
      </p:sp>
    </p:spTree>
    <p:extLst>
      <p:ext uri="{BB962C8B-B14F-4D97-AF65-F5344CB8AC3E}">
        <p14:creationId xmlns:p14="http://schemas.microsoft.com/office/powerpoint/2010/main" val="3203866894"/>
      </p:ext>
    </p:extLst>
  </p:cSld>
  <p:clrMapOvr>
    <a:masterClrMapping/>
  </p:clrMapOvr>
  <p:transition advClick="0">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a:extLst>
              <a:ext uri="{FF2B5EF4-FFF2-40B4-BE49-F238E27FC236}">
                <a16:creationId xmlns:a16="http://schemas.microsoft.com/office/drawing/2014/main" id="{4168D7DE-CD30-4033-9FA5-F8F0755A757B}"/>
              </a:ext>
            </a:extLst>
          </p:cNvPr>
          <p:cNvSpPr txBox="1">
            <a:spLocks/>
          </p:cNvSpPr>
          <p:nvPr/>
        </p:nvSpPr>
        <p:spPr>
          <a:xfrm>
            <a:off x="1969462" y="3525547"/>
            <a:ext cx="7411121" cy="796808"/>
          </a:xfrm>
          <a:prstGeom prst="rect">
            <a:avLst/>
          </a:prstGeom>
          <a:solidFill>
            <a:schemeClr val="accent6">
              <a:lumMod val="60000"/>
              <a:lumOff val="40000"/>
            </a:schemeClr>
          </a:solidFill>
          <a:ln>
            <a:solidFill>
              <a:schemeClr val="accent6">
                <a:lumMod val="60000"/>
                <a:lumOff val="40000"/>
              </a:schemeClr>
            </a:solidFill>
          </a:ln>
        </p:spPr>
        <p:txBody>
          <a:bodyPr vert="horz" lIns="91440" tIns="45720" rIns="91440" bIns="45720" rtlCol="0" anchor="ctr">
            <a:normAutofit fontScale="97500"/>
          </a:bodyPr>
          <a:lstStyle>
            <a:lvl1pPr marL="0" algn="l" defTabSz="914400" rtl="0" eaLnBrk="1" latinLnBrk="0" hangingPunct="1">
              <a:lnSpc>
                <a:spcPct val="90000"/>
              </a:lnSpc>
              <a:spcBef>
                <a:spcPct val="0"/>
              </a:spcBef>
              <a:buNone/>
              <a:defRPr lang="zh-CN" altLang="en-US" sz="3200" b="1" kern="1200" dirty="0">
                <a:solidFill>
                  <a:srgbClr val="2D5596"/>
                </a:solidFill>
                <a:latin typeface="Arial" panose="020B0604020202020204" pitchFamily="34" charset="0"/>
                <a:ea typeface="微软雅黑" panose="020B0503020204020204" pitchFamily="34" charset="-122"/>
                <a:cs typeface="Arial" panose="020B0604020202020204" pitchFamily="34" charset="0"/>
              </a:defRPr>
            </a:lvl1pPr>
          </a:lstStyle>
          <a:p>
            <a:pPr algn="ctr"/>
            <a:r>
              <a:rPr lang="sv-SE" altLang="zh-CN" dirty="0" smtClean="0">
                <a:solidFill>
                  <a:schemeClr val="bg1"/>
                </a:solidFill>
              </a:rPr>
              <a:t>Quick Installation Guide for Parallel</a:t>
            </a:r>
            <a:endParaRPr lang="sv-SE" dirty="0">
              <a:solidFill>
                <a:schemeClr val="bg1"/>
              </a:solidFill>
            </a:endParaRPr>
          </a:p>
        </p:txBody>
      </p:sp>
    </p:spTree>
    <p:extLst>
      <p:ext uri="{BB962C8B-B14F-4D97-AF65-F5344CB8AC3E}">
        <p14:creationId xmlns:p14="http://schemas.microsoft.com/office/powerpoint/2010/main" val="3980650649"/>
      </p:ext>
    </p:extLst>
  </p:cSld>
  <p:clrMapOvr>
    <a:masterClrMapping/>
  </p:clrMapOvr>
  <p:transition advClick="0">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8" name="文本框 7"/>
          <p:cNvSpPr txBox="1"/>
          <p:nvPr/>
        </p:nvSpPr>
        <p:spPr>
          <a:xfrm>
            <a:off x="7078778" y="1047505"/>
            <a:ext cx="4981337" cy="4832092"/>
          </a:xfrm>
          <a:prstGeom prst="rect">
            <a:avLst/>
          </a:prstGeom>
          <a:noFill/>
        </p:spPr>
        <p:txBody>
          <a:bodyPr wrap="square" rtlCol="0">
            <a:spAutoFit/>
          </a:bodyPr>
          <a:lstStyle/>
          <a:p>
            <a:r>
              <a:rPr lang="en-US" altLang="zh-CN" b="1" dirty="0">
                <a:solidFill>
                  <a:srgbClr val="92D050"/>
                </a:solidFill>
              </a:rPr>
              <a:t>Parallel connection between </a:t>
            </a:r>
            <a:r>
              <a:rPr lang="en-US" altLang="zh-CN" b="1" dirty="0" smtClean="0">
                <a:solidFill>
                  <a:srgbClr val="92D050"/>
                </a:solidFill>
              </a:rPr>
              <a:t>2 </a:t>
            </a:r>
            <a:r>
              <a:rPr lang="en-US" altLang="zh-CN" b="1" dirty="0">
                <a:solidFill>
                  <a:srgbClr val="92D050"/>
                </a:solidFill>
              </a:rPr>
              <a:t>inverters</a:t>
            </a:r>
          </a:p>
          <a:p>
            <a:pPr marL="285750" indent="-285750">
              <a:buFont typeface="Wingdings" panose="05000000000000000000" pitchFamily="2" charset="2"/>
              <a:buChar char="ü"/>
            </a:pPr>
            <a:r>
              <a:rPr lang="en-US" altLang="zh-CN" sz="1600" dirty="0"/>
              <a:t>Connect different PV Panels separately</a:t>
            </a:r>
          </a:p>
          <a:p>
            <a:pPr marL="285750" indent="-285750">
              <a:buFont typeface="Wingdings" panose="05000000000000000000" pitchFamily="2" charset="2"/>
              <a:buChar char="ü"/>
            </a:pPr>
            <a:r>
              <a:rPr lang="en-US" altLang="zh-CN" sz="1600" dirty="0"/>
              <a:t>Grid power parallel (Grid)</a:t>
            </a:r>
          </a:p>
          <a:p>
            <a:pPr marL="285750" indent="-285750">
              <a:buFont typeface="Wingdings" panose="05000000000000000000" pitchFamily="2" charset="2"/>
              <a:buChar char="ü"/>
            </a:pPr>
            <a:r>
              <a:rPr lang="en-US" altLang="zh-CN" sz="1600" dirty="0"/>
              <a:t>Load power parallel (EPS)</a:t>
            </a:r>
          </a:p>
          <a:p>
            <a:pPr marL="285750" indent="-285750">
              <a:buFont typeface="Wingdings" panose="05000000000000000000" pitchFamily="2" charset="2"/>
              <a:buChar char="ü"/>
            </a:pPr>
            <a:r>
              <a:rPr lang="en-US" altLang="zh-CN" sz="1600" dirty="0"/>
              <a:t>Each inverter </a:t>
            </a:r>
            <a:r>
              <a:rPr lang="en-US" altLang="zh-CN" sz="1600" dirty="0" smtClean="0"/>
              <a:t>connected </a:t>
            </a:r>
            <a:r>
              <a:rPr lang="en-US" altLang="zh-CN" sz="1600" dirty="0"/>
              <a:t>to the same smart meter </a:t>
            </a:r>
            <a:r>
              <a:rPr lang="en-US" altLang="zh-CN" sz="1600" dirty="0" smtClean="0"/>
              <a:t>separately</a:t>
            </a:r>
            <a:endParaRPr lang="en-US" altLang="zh-CN" sz="1600" dirty="0"/>
          </a:p>
          <a:p>
            <a:pPr marL="285750" indent="-285750">
              <a:buFont typeface="Wingdings" panose="05000000000000000000" pitchFamily="2" charset="2"/>
              <a:buChar char="ü"/>
            </a:pPr>
            <a:r>
              <a:rPr lang="en-US" altLang="zh-CN" sz="1600" dirty="0" smtClean="0"/>
              <a:t>Connect </a:t>
            </a:r>
            <a:r>
              <a:rPr lang="en-US" altLang="zh-CN" sz="1600" dirty="0"/>
              <a:t>a communication cable between 2 inverters through the COM </a:t>
            </a:r>
            <a:r>
              <a:rPr lang="en-US" altLang="zh-CN" sz="1600" dirty="0" smtClean="0"/>
              <a:t>port</a:t>
            </a:r>
          </a:p>
          <a:p>
            <a:endParaRPr lang="en-US" altLang="zh-CN" sz="1600" dirty="0"/>
          </a:p>
          <a:p>
            <a:r>
              <a:rPr lang="en-US" altLang="zh-CN" sz="1600" b="1" dirty="0">
                <a:solidFill>
                  <a:srgbClr val="92D050"/>
                </a:solidFill>
              </a:rPr>
              <a:t>Parallel connection between Inverters &amp; Batteries</a:t>
            </a:r>
          </a:p>
          <a:p>
            <a:pPr marL="285750" indent="-285750">
              <a:buFont typeface="Wingdings" panose="05000000000000000000" pitchFamily="2" charset="2"/>
              <a:buChar char="ü"/>
            </a:pPr>
            <a:r>
              <a:rPr lang="en-US" altLang="zh-CN" sz="1600" dirty="0"/>
              <a:t>Connect the battery power cable between each battery and the inverter</a:t>
            </a:r>
          </a:p>
          <a:p>
            <a:pPr marL="285750" indent="-285750">
              <a:buFont typeface="Wingdings" panose="05000000000000000000" pitchFamily="2" charset="2"/>
              <a:buChar char="ü"/>
            </a:pPr>
            <a:r>
              <a:rPr lang="en-US" altLang="zh-CN" sz="1600" dirty="0"/>
              <a:t>Only the Master inverter needs to connect the BMS communication cable to the battery</a:t>
            </a:r>
          </a:p>
          <a:p>
            <a:endParaRPr lang="en-US" altLang="zh-CN" sz="1600" dirty="0"/>
          </a:p>
          <a:p>
            <a:r>
              <a:rPr lang="en-US" altLang="zh-CN" b="1" dirty="0">
                <a:solidFill>
                  <a:srgbClr val="92D050"/>
                </a:solidFill>
              </a:rPr>
              <a:t>Parallel connection between 2 batteries:</a:t>
            </a:r>
          </a:p>
          <a:p>
            <a:pPr marL="285750" indent="-285750">
              <a:buFont typeface="Wingdings" panose="05000000000000000000" pitchFamily="2" charset="2"/>
              <a:buChar char="ü"/>
            </a:pPr>
            <a:r>
              <a:rPr lang="en-US" altLang="zh-CN" sz="1600" dirty="0" smtClean="0"/>
              <a:t>Another Power </a:t>
            </a:r>
            <a:r>
              <a:rPr lang="en-US" altLang="zh-CN" sz="1600" dirty="0"/>
              <a:t>cables and Communication cable need to be connected between 2 batteries</a:t>
            </a:r>
          </a:p>
          <a:p>
            <a:endParaRPr lang="en-US" altLang="zh-CN" sz="1600" dirty="0"/>
          </a:p>
        </p:txBody>
      </p:sp>
      <p:sp>
        <p:nvSpPr>
          <p:cNvPr id="9" name="文本框 8"/>
          <p:cNvSpPr txBox="1"/>
          <p:nvPr/>
        </p:nvSpPr>
        <p:spPr>
          <a:xfrm>
            <a:off x="304800" y="251732"/>
            <a:ext cx="2720617"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Syste</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m</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Diagram</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3" name="图片 2"/>
          <p:cNvPicPr>
            <a:picLocks noChangeAspect="1"/>
          </p:cNvPicPr>
          <p:nvPr/>
        </p:nvPicPr>
        <p:blipFill>
          <a:blip r:embed="rId3"/>
          <a:stretch>
            <a:fillRect/>
          </a:stretch>
        </p:blipFill>
        <p:spPr>
          <a:xfrm>
            <a:off x="137424" y="915620"/>
            <a:ext cx="7005831" cy="4783509"/>
          </a:xfrm>
          <a:prstGeom prst="rect">
            <a:avLst/>
          </a:prstGeom>
        </p:spPr>
      </p:pic>
      <p:sp>
        <p:nvSpPr>
          <p:cNvPr id="6" name="矩形 5"/>
          <p:cNvSpPr/>
          <p:nvPr/>
        </p:nvSpPr>
        <p:spPr>
          <a:xfrm>
            <a:off x="369277" y="5879597"/>
            <a:ext cx="11690838" cy="908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10" name="image5.png"/>
          <p:cNvPicPr/>
          <p:nvPr/>
        </p:nvPicPr>
        <p:blipFill>
          <a:blip r:embed="rId4" cstate="print">
            <a:duotone>
              <a:schemeClr val="accent2">
                <a:shade val="45000"/>
                <a:satMod val="135000"/>
              </a:schemeClr>
              <a:prstClr val="white"/>
            </a:duotone>
          </a:blip>
          <a:stretch>
            <a:fillRect/>
          </a:stretch>
        </p:blipFill>
        <p:spPr>
          <a:xfrm>
            <a:off x="757253" y="6025119"/>
            <a:ext cx="1730970" cy="632285"/>
          </a:xfrm>
          <a:prstGeom prst="rect">
            <a:avLst/>
          </a:prstGeom>
        </p:spPr>
      </p:pic>
      <p:sp>
        <p:nvSpPr>
          <p:cNvPr id="5" name="矩形 4"/>
          <p:cNvSpPr/>
          <p:nvPr/>
        </p:nvSpPr>
        <p:spPr>
          <a:xfrm>
            <a:off x="2488223" y="6011073"/>
            <a:ext cx="9076593" cy="646331"/>
          </a:xfrm>
          <a:prstGeom prst="rect">
            <a:avLst/>
          </a:prstGeom>
        </p:spPr>
        <p:txBody>
          <a:bodyPr wrap="square">
            <a:spAutoFit/>
          </a:bodyPr>
          <a:lstStyle/>
          <a:p>
            <a:pPr marL="285750" indent="-285750">
              <a:buFont typeface="Wingdings" panose="05000000000000000000" pitchFamily="2" charset="2"/>
              <a:buChar char="l"/>
            </a:pPr>
            <a:r>
              <a:rPr lang="en-US" altLang="zh-CN" dirty="0"/>
              <a:t>No live operation!</a:t>
            </a:r>
          </a:p>
          <a:p>
            <a:pPr marL="285750" indent="-285750">
              <a:buFont typeface="Wingdings" panose="05000000000000000000" pitchFamily="2" charset="2"/>
              <a:buChar char="l"/>
            </a:pPr>
            <a:r>
              <a:rPr lang="en-US" altLang="zh-CN" dirty="0"/>
              <a:t>It is forbidden to use PV or batteries to turn on the inverter during the wiring process!</a:t>
            </a:r>
            <a:endParaRPr lang="zh-CN" altLang="en-US" dirty="0"/>
          </a:p>
        </p:txBody>
      </p:sp>
    </p:spTree>
    <p:extLst>
      <p:ext uri="{BB962C8B-B14F-4D97-AF65-F5344CB8AC3E}">
        <p14:creationId xmlns:p14="http://schemas.microsoft.com/office/powerpoint/2010/main" val="1057576914"/>
      </p:ext>
    </p:extLst>
  </p:cSld>
  <p:clrMapOvr>
    <a:masterClrMapping/>
  </p:clrMapOvr>
  <p:transition advClick="0">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7564187" cy="461665"/>
          </a:xfrm>
          <a:prstGeom prst="rect">
            <a:avLst/>
          </a:prstGeom>
          <a:noFill/>
        </p:spPr>
        <p:txBody>
          <a:bodyPr wrap="none" rtlCol="0">
            <a:spAutoFit/>
          </a:bodyPr>
          <a:lstStyle/>
          <a:p>
            <a:pPr lvl="0"/>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Recommended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Steps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for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Electrical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Connection</a:t>
            </a:r>
            <a:endParaRPr lang="zh-CN"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2" name="矩形 1"/>
          <p:cNvSpPr/>
          <p:nvPr/>
        </p:nvSpPr>
        <p:spPr>
          <a:xfrm>
            <a:off x="661686" y="777541"/>
            <a:ext cx="9070694" cy="369332"/>
          </a:xfrm>
          <a:prstGeom prst="rect">
            <a:avLst/>
          </a:prstGeom>
        </p:spPr>
        <p:txBody>
          <a:bodyPr wrap="square">
            <a:spAutoFit/>
          </a:bodyPr>
          <a:lstStyle/>
          <a:p>
            <a:r>
              <a:rPr lang="en-US" altLang="zh-CN" dirty="0"/>
              <a:t>After installing 2 ALL-IN-ONE </a:t>
            </a:r>
            <a:r>
              <a:rPr lang="en-US" altLang="zh-CN" dirty="0" smtClean="0"/>
              <a:t>Systems </a:t>
            </a:r>
            <a:r>
              <a:rPr lang="en-US" altLang="zh-CN" dirty="0"/>
              <a:t>on the wall and </a:t>
            </a:r>
            <a:r>
              <a:rPr lang="en-US" altLang="zh-CN" dirty="0" smtClean="0"/>
              <a:t>finished </a:t>
            </a:r>
            <a:r>
              <a:rPr lang="en-US" altLang="zh-CN" dirty="0"/>
              <a:t>their respective wiring</a:t>
            </a:r>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518" y="1444772"/>
            <a:ext cx="1232669" cy="3406274"/>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12" y="1404562"/>
            <a:ext cx="1232669" cy="3406274"/>
          </a:xfrm>
          <a:prstGeom prst="rect">
            <a:avLst/>
          </a:prstGeom>
        </p:spPr>
      </p:pic>
      <p:cxnSp>
        <p:nvCxnSpPr>
          <p:cNvPr id="14" name="直接连接符 13"/>
          <p:cNvCxnSpPr/>
          <p:nvPr/>
        </p:nvCxnSpPr>
        <p:spPr>
          <a:xfrm>
            <a:off x="1329009" y="2626592"/>
            <a:ext cx="1319509" cy="0"/>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360142" y="3658266"/>
            <a:ext cx="1319509" cy="6194"/>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881187" y="1023862"/>
            <a:ext cx="7975600" cy="5155257"/>
          </a:xfrm>
          <a:prstGeom prst="rect">
            <a:avLst/>
          </a:prstGeom>
        </p:spPr>
        <p:txBody>
          <a:bodyPr wrap="square">
            <a:spAutoFit/>
          </a:bodyPr>
          <a:lstStyle/>
          <a:p>
            <a:pPr marL="139700" marR="279400">
              <a:lnSpc>
                <a:spcPct val="150000"/>
              </a:lnSpc>
              <a:spcBef>
                <a:spcPts val="600"/>
              </a:spcBef>
              <a:spcAft>
                <a:spcPts val="0"/>
              </a:spcAft>
            </a:pPr>
            <a:r>
              <a:rPr lang="en-US" altLang="zh-CN" sz="1400" b="1" dirty="0">
                <a:ea typeface="Cambria" panose="02040503050406030204" pitchFamily="18" charset="0"/>
                <a:cs typeface="Futura Bk BT" panose="020B0502020204020303" pitchFamily="34" charset="0"/>
              </a:rPr>
              <a:t>Step1: </a:t>
            </a:r>
            <a:r>
              <a:rPr lang="en-US" altLang="zh-CN" sz="1400" dirty="0">
                <a:ea typeface="Cambria" panose="02040503050406030204" pitchFamily="18" charset="0"/>
                <a:cs typeface="Futura Bk BT" panose="020B0502020204020303" pitchFamily="34" charset="0"/>
              </a:rPr>
              <a:t>Step1: Choose a Location</a:t>
            </a:r>
          </a:p>
          <a:p>
            <a:pPr marL="139700" marR="279400">
              <a:lnSpc>
                <a:spcPct val="150000"/>
              </a:lnSpc>
              <a:spcBef>
                <a:spcPts val="600"/>
              </a:spcBef>
              <a:spcAft>
                <a:spcPts val="0"/>
              </a:spcAft>
            </a:pPr>
            <a:r>
              <a:rPr lang="en-US" altLang="zh-CN" sz="1400" dirty="0">
                <a:ea typeface="Cambria" panose="02040503050406030204" pitchFamily="18" charset="0"/>
                <a:cs typeface="Futura Bk BT" panose="020B0502020204020303" pitchFamily="34" charset="0"/>
              </a:rPr>
              <a:t>Choose a wall capable of supporting the </a:t>
            </a:r>
            <a:r>
              <a:rPr lang="en-US" altLang="zh-CN" sz="1400" dirty="0" smtClean="0">
                <a:ea typeface="Cambria" panose="02040503050406030204" pitchFamily="18" charset="0"/>
                <a:cs typeface="Futura Bk BT" panose="020B0502020204020303" pitchFamily="34" charset="0"/>
              </a:rPr>
              <a:t>2 full </a:t>
            </a:r>
            <a:r>
              <a:rPr lang="en-US" altLang="zh-CN" sz="1400" dirty="0">
                <a:ea typeface="Cambria" panose="02040503050406030204" pitchFamily="18" charset="0"/>
                <a:cs typeface="Futura Bk BT" panose="020B0502020204020303" pitchFamily="34" charset="0"/>
              </a:rPr>
              <a:t>weight of </a:t>
            </a:r>
            <a:r>
              <a:rPr lang="en-US" altLang="zh-CN" sz="1400" dirty="0" smtClean="0">
                <a:ea typeface="Cambria" panose="02040503050406030204" pitchFamily="18" charset="0"/>
                <a:cs typeface="Futura Bk BT" panose="020B0502020204020303" pitchFamily="34" charset="0"/>
              </a:rPr>
              <a:t>system(&gt;160kg)</a:t>
            </a:r>
          </a:p>
          <a:p>
            <a:pPr marL="139700" marR="279400">
              <a:lnSpc>
                <a:spcPct val="150000"/>
              </a:lnSpc>
              <a:spcBef>
                <a:spcPts val="600"/>
              </a:spcBef>
              <a:spcAft>
                <a:spcPts val="0"/>
              </a:spcAft>
            </a:pPr>
            <a:r>
              <a:rPr lang="en-US" altLang="zh-CN" sz="1400" b="1" dirty="0" smtClean="0">
                <a:ea typeface="Cambria" panose="02040503050406030204" pitchFamily="18" charset="0"/>
                <a:cs typeface="Futura Bk BT" panose="020B0502020204020303" pitchFamily="34" charset="0"/>
              </a:rPr>
              <a:t>Step </a:t>
            </a:r>
            <a:r>
              <a:rPr lang="en-US" altLang="zh-CN" sz="1400" b="1" dirty="0">
                <a:ea typeface="Cambria" panose="02040503050406030204" pitchFamily="18" charset="0"/>
                <a:cs typeface="Futura Bk BT" panose="020B0502020204020303" pitchFamily="34" charset="0"/>
              </a:rPr>
              <a:t>2: </a:t>
            </a:r>
            <a:r>
              <a:rPr lang="en-US" altLang="zh-CN" sz="1400" dirty="0">
                <a:ea typeface="Cambria" panose="02040503050406030204" pitchFamily="18" charset="0"/>
                <a:cs typeface="Futura Bk BT" panose="020B0502020204020303" pitchFamily="34" charset="0"/>
              </a:rPr>
              <a:t>Anchor the Mounting-Bracket </a:t>
            </a:r>
            <a:endParaRPr lang="en-US" altLang="zh-CN" sz="1400" dirty="0" smtClean="0">
              <a:ea typeface="Cambria" panose="02040503050406030204" pitchFamily="18" charset="0"/>
              <a:cs typeface="Futura Bk BT" panose="020B0502020204020303" pitchFamily="34" charset="0"/>
            </a:endParaRPr>
          </a:p>
          <a:p>
            <a:pPr marL="139700" marR="279400">
              <a:lnSpc>
                <a:spcPct val="150000"/>
              </a:lnSpc>
              <a:spcBef>
                <a:spcPts val="600"/>
              </a:spcBef>
              <a:spcAft>
                <a:spcPts val="0"/>
              </a:spcAft>
            </a:pPr>
            <a:r>
              <a:rPr lang="en-US" altLang="zh-CN" sz="1400" dirty="0">
                <a:ea typeface="Cambria" panose="02040503050406030204" pitchFamily="18" charset="0"/>
                <a:cs typeface="Futura Bk BT" panose="020B0502020204020303" pitchFamily="34" charset="0"/>
              </a:rPr>
              <a:t>Plan and measure distance between system components and </a:t>
            </a:r>
            <a:r>
              <a:rPr lang="en-US" altLang="zh-CN" sz="1400" dirty="0" smtClean="0">
                <a:ea typeface="Cambria" panose="02040503050406030204" pitchFamily="18" charset="0"/>
                <a:cs typeface="Futura Bk BT" panose="020B0502020204020303" pitchFamily="34" charset="0"/>
              </a:rPr>
              <a:t>determine </a:t>
            </a:r>
            <a:r>
              <a:rPr lang="en-US" altLang="zh-CN" sz="1400" dirty="0">
                <a:ea typeface="Cambria" panose="02040503050406030204" pitchFamily="18" charset="0"/>
                <a:cs typeface="Futura Bk BT" panose="020B0502020204020303" pitchFamily="34" charset="0"/>
              </a:rPr>
              <a:t>cables length and distance</a:t>
            </a:r>
            <a:endParaRPr lang="en-US" altLang="zh-CN" sz="1400" dirty="0" smtClean="0">
              <a:ea typeface="Cambria" panose="02040503050406030204" pitchFamily="18" charset="0"/>
              <a:cs typeface="Futura Bk BT" panose="020B0502020204020303" pitchFamily="34" charset="0"/>
            </a:endParaRPr>
          </a:p>
          <a:p>
            <a:pPr marL="139700" marR="279400">
              <a:lnSpc>
                <a:spcPct val="150000"/>
              </a:lnSpc>
              <a:spcBef>
                <a:spcPts val="600"/>
              </a:spcBef>
              <a:spcAft>
                <a:spcPts val="0"/>
              </a:spcAft>
            </a:pPr>
            <a:r>
              <a:rPr lang="en-US" altLang="zh-CN" sz="1400" b="1" dirty="0" smtClean="0">
                <a:ea typeface="Cambria" panose="02040503050406030204" pitchFamily="18" charset="0"/>
                <a:cs typeface="Futura Bk BT" panose="020B0502020204020303" pitchFamily="34" charset="0"/>
              </a:rPr>
              <a:t>Step </a:t>
            </a:r>
            <a:r>
              <a:rPr lang="en-US" altLang="zh-CN" sz="1400" b="1" dirty="0">
                <a:ea typeface="Cambria" panose="02040503050406030204" pitchFamily="18" charset="0"/>
                <a:cs typeface="Futura Bk BT" panose="020B0502020204020303" pitchFamily="34" charset="0"/>
              </a:rPr>
              <a:t>3: </a:t>
            </a:r>
            <a:r>
              <a:rPr lang="en-US" altLang="zh-CN" sz="1400" dirty="0">
                <a:ea typeface="Cambria" panose="02040503050406030204" pitchFamily="18" charset="0"/>
                <a:cs typeface="Futura Bk BT" panose="020B0502020204020303" pitchFamily="34" charset="0"/>
              </a:rPr>
              <a:t>Install the </a:t>
            </a:r>
            <a:r>
              <a:rPr lang="en-US" altLang="zh-CN" sz="1400" dirty="0" smtClean="0">
                <a:ea typeface="Cambria" panose="02040503050406030204" pitchFamily="18" charset="0"/>
                <a:cs typeface="Futura Bk BT" panose="020B0502020204020303" pitchFamily="34" charset="0"/>
              </a:rPr>
              <a:t>batteries</a:t>
            </a:r>
            <a:endParaRPr lang="en-US" altLang="zh-CN" sz="1400" dirty="0">
              <a:ea typeface="Cambria" panose="02040503050406030204" pitchFamily="18" charset="0"/>
              <a:cs typeface="Futura Bk BT" panose="020B0502020204020303" pitchFamily="34" charset="0"/>
            </a:endParaRPr>
          </a:p>
          <a:p>
            <a:pPr marL="139700" marR="279400">
              <a:lnSpc>
                <a:spcPct val="150000"/>
              </a:lnSpc>
              <a:spcBef>
                <a:spcPts val="600"/>
              </a:spcBef>
              <a:spcAft>
                <a:spcPts val="0"/>
              </a:spcAft>
            </a:pPr>
            <a:r>
              <a:rPr lang="en-US" altLang="zh-CN" sz="1400" dirty="0" smtClean="0">
                <a:ea typeface="Cambria" panose="02040503050406030204" pitchFamily="18" charset="0"/>
                <a:cs typeface="Futura Bk BT" panose="020B0502020204020303" pitchFamily="34" charset="0"/>
              </a:rPr>
              <a:t>Hang battery on </a:t>
            </a:r>
            <a:r>
              <a:rPr lang="en-US" altLang="zh-CN" sz="1400" dirty="0">
                <a:ea typeface="Cambria" panose="02040503050406030204" pitchFamily="18" charset="0"/>
                <a:cs typeface="Futura Bk BT" panose="020B0502020204020303" pitchFamily="34" charset="0"/>
              </a:rPr>
              <a:t>the wall, </a:t>
            </a:r>
            <a:r>
              <a:rPr lang="en-US" altLang="zh-CN" sz="1400" dirty="0" smtClean="0">
                <a:ea typeface="Cambria" panose="02040503050406030204" pitchFamily="18" charset="0"/>
                <a:cs typeface="Futura Bk BT" panose="020B0502020204020303" pitchFamily="34" charset="0"/>
              </a:rPr>
              <a:t>and connection battery cables between </a:t>
            </a:r>
            <a:r>
              <a:rPr lang="en-US" altLang="zh-CN" sz="1400" dirty="0">
                <a:ea typeface="Cambria" panose="02040503050406030204" pitchFamily="18" charset="0"/>
                <a:cs typeface="Futura Bk BT" panose="020B0502020204020303" pitchFamily="34" charset="0"/>
              </a:rPr>
              <a:t>battery and </a:t>
            </a:r>
            <a:r>
              <a:rPr lang="en-US" altLang="zh-CN" sz="1400" dirty="0" smtClean="0">
                <a:ea typeface="Cambria" panose="02040503050406030204" pitchFamily="18" charset="0"/>
                <a:cs typeface="Futura Bk BT" panose="020B0502020204020303" pitchFamily="34" charset="0"/>
              </a:rPr>
              <a:t>inverter</a:t>
            </a:r>
            <a:r>
              <a:rPr lang="en-US" altLang="zh-CN" sz="1400" dirty="0">
                <a:ea typeface="Cambria" panose="02040503050406030204" pitchFamily="18" charset="0"/>
                <a:cs typeface="Futura Bk BT" panose="020B0502020204020303" pitchFamily="34" charset="0"/>
              </a:rPr>
              <a:t>, and </a:t>
            </a:r>
            <a:r>
              <a:rPr lang="en-US" altLang="zh-CN" sz="1400" dirty="0" smtClean="0">
                <a:ea typeface="Cambria" panose="02040503050406030204" pitchFamily="18" charset="0"/>
                <a:cs typeface="Futura Bk BT" panose="020B0502020204020303" pitchFamily="34" charset="0"/>
              </a:rPr>
              <a:t>batteries</a:t>
            </a:r>
          </a:p>
          <a:p>
            <a:pPr marL="139700" marR="279400">
              <a:lnSpc>
                <a:spcPct val="150000"/>
              </a:lnSpc>
              <a:spcBef>
                <a:spcPts val="600"/>
              </a:spcBef>
              <a:spcAft>
                <a:spcPts val="0"/>
              </a:spcAft>
            </a:pPr>
            <a:r>
              <a:rPr lang="en-US" altLang="zh-CN" sz="1400" b="1" dirty="0" smtClean="0">
                <a:ea typeface="Cambria" panose="02040503050406030204" pitchFamily="18" charset="0"/>
                <a:cs typeface="Futura Bk BT" panose="020B0502020204020303" pitchFamily="34" charset="0"/>
              </a:rPr>
              <a:t>Step </a:t>
            </a:r>
            <a:r>
              <a:rPr lang="en-US" altLang="zh-CN" sz="1400" b="1" dirty="0">
                <a:ea typeface="Cambria" panose="02040503050406030204" pitchFamily="18" charset="0"/>
                <a:cs typeface="Futura Bk BT" panose="020B0502020204020303" pitchFamily="34" charset="0"/>
              </a:rPr>
              <a:t>4: </a:t>
            </a:r>
            <a:r>
              <a:rPr lang="en-US" altLang="zh-CN" sz="1400" dirty="0">
                <a:ea typeface="Cambria" panose="02040503050406030204" pitchFamily="18" charset="0"/>
                <a:cs typeface="Futura Bk BT" panose="020B0502020204020303" pitchFamily="34" charset="0"/>
              </a:rPr>
              <a:t>Install the </a:t>
            </a:r>
            <a:r>
              <a:rPr lang="en-US" altLang="zh-CN" sz="1400" dirty="0" smtClean="0">
                <a:ea typeface="Cambria" panose="02040503050406030204" pitchFamily="18" charset="0"/>
                <a:cs typeface="Futura Bk BT" panose="020B0502020204020303" pitchFamily="34" charset="0"/>
              </a:rPr>
              <a:t>inverters</a:t>
            </a:r>
            <a:endParaRPr lang="en-US" altLang="zh-CN" sz="1400" dirty="0">
              <a:ea typeface="Cambria" panose="02040503050406030204" pitchFamily="18" charset="0"/>
              <a:cs typeface="Futura Bk BT" panose="020B0502020204020303" pitchFamily="34" charset="0"/>
            </a:endParaRP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Hang the inverter and complete the </a:t>
            </a:r>
            <a:r>
              <a:rPr lang="en-US" altLang="zh-CN" sz="1400" dirty="0" smtClean="0">
                <a:ea typeface="Cambria" panose="02040503050406030204" pitchFamily="18" charset="0"/>
                <a:cs typeface="Futura Bk BT" panose="020B0502020204020303" pitchFamily="34" charset="0"/>
              </a:rPr>
              <a:t>wiring</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Select the </a:t>
            </a:r>
            <a:r>
              <a:rPr lang="en-US" altLang="zh-CN" sz="1400" dirty="0" smtClean="0">
                <a:ea typeface="Cambria" panose="02040503050406030204" pitchFamily="18" charset="0"/>
                <a:cs typeface="Futura Bk BT" panose="020B0502020204020303" pitchFamily="34" charset="0"/>
              </a:rPr>
              <a:t>Master inverter and </a:t>
            </a:r>
            <a:r>
              <a:rPr lang="en-US" altLang="zh-CN" sz="1400" dirty="0">
                <a:ea typeface="Cambria" panose="02040503050406030204" pitchFamily="18" charset="0"/>
                <a:cs typeface="Futura Bk BT" panose="020B0502020204020303" pitchFamily="34" charset="0"/>
              </a:rPr>
              <a:t>connect the BMS cable between battery and inverter</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the communication cable (COM) between Master inverter and slave inverter  </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to PV </a:t>
            </a:r>
            <a:r>
              <a:rPr lang="en-US" altLang="zh-CN" sz="1400" dirty="0" err="1" smtClean="0">
                <a:ea typeface="Cambria" panose="02040503050406030204" pitchFamily="18" charset="0"/>
                <a:cs typeface="Futura Bk BT" panose="020B0502020204020303" pitchFamily="34" charset="0"/>
              </a:rPr>
              <a:t>Pannels</a:t>
            </a:r>
            <a:r>
              <a:rPr lang="en-US" altLang="zh-CN" sz="1400" dirty="0" smtClean="0">
                <a:ea typeface="Cambria" panose="02040503050406030204" pitchFamily="18" charset="0"/>
                <a:cs typeface="Futura Bk BT" panose="020B0502020204020303" pitchFamily="34" charset="0"/>
              </a:rPr>
              <a:t> </a:t>
            </a:r>
            <a:r>
              <a:rPr lang="en-US" altLang="zh-CN" sz="1400" dirty="0">
                <a:ea typeface="Cambria" panose="02040503050406030204" pitchFamily="18" charset="0"/>
                <a:cs typeface="Futura Bk BT" panose="020B0502020204020303" pitchFamily="34" charset="0"/>
              </a:rPr>
              <a:t>separately</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the Grid to the meter input</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the 2 inverters to the output of the meter </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the meter communication cable between meter and 2 inverters</a:t>
            </a:r>
          </a:p>
          <a:p>
            <a:pPr marL="425450" marR="279400" indent="-285750">
              <a:spcBef>
                <a:spcPts val="600"/>
              </a:spcBef>
              <a:spcAft>
                <a:spcPts val="0"/>
              </a:spcAft>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the EPS output to the load power</a:t>
            </a:r>
            <a:endParaRPr lang="zh-CN" altLang="zh-CN" sz="1400" dirty="0">
              <a:effectLst/>
              <a:ea typeface="Futura Bk BT" panose="020B0502020204020303" pitchFamily="34" charset="0"/>
              <a:cs typeface="Futura Bk BT" panose="020B0502020204020303" pitchFamily="34" charset="0"/>
            </a:endParaRPr>
          </a:p>
        </p:txBody>
      </p:sp>
      <p:pic>
        <p:nvPicPr>
          <p:cNvPr id="18" name="image5.png"/>
          <p:cNvPicPr/>
          <p:nvPr/>
        </p:nvPicPr>
        <p:blipFill>
          <a:blip r:embed="rId4" cstate="print">
            <a:duotone>
              <a:schemeClr val="accent2">
                <a:shade val="45000"/>
                <a:satMod val="135000"/>
              </a:schemeClr>
              <a:prstClr val="white"/>
            </a:duotone>
          </a:blip>
          <a:stretch>
            <a:fillRect/>
          </a:stretch>
        </p:blipFill>
        <p:spPr>
          <a:xfrm>
            <a:off x="304800" y="5406989"/>
            <a:ext cx="1730970" cy="632285"/>
          </a:xfrm>
          <a:prstGeom prst="rect">
            <a:avLst/>
          </a:prstGeom>
        </p:spPr>
      </p:pic>
      <p:sp>
        <p:nvSpPr>
          <p:cNvPr id="19" name="矩形 18"/>
          <p:cNvSpPr/>
          <p:nvPr/>
        </p:nvSpPr>
        <p:spPr>
          <a:xfrm>
            <a:off x="197751" y="6056108"/>
            <a:ext cx="6096000" cy="73866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285750" indent="-285750">
              <a:buFont typeface="Arial" panose="020B0604020202020204" pitchFamily="34" charset="0"/>
              <a:buChar char="•"/>
            </a:pPr>
            <a:r>
              <a:rPr lang="zh-CN" altLang="en-US" sz="1400" dirty="0"/>
              <a:t>No live operation</a:t>
            </a:r>
          </a:p>
          <a:p>
            <a:pPr marL="285750" indent="-285750">
              <a:buFont typeface="Arial" panose="020B0604020202020204" pitchFamily="34" charset="0"/>
              <a:buChar char="•"/>
            </a:pPr>
            <a:r>
              <a:rPr lang="zh-CN" altLang="en-US" sz="1400" dirty="0"/>
              <a:t>It is forbidden to turn on PV voltage and battery voltage before setting parallel connection</a:t>
            </a:r>
          </a:p>
        </p:txBody>
      </p:sp>
      <p:sp>
        <p:nvSpPr>
          <p:cNvPr id="20" name="矩形 19"/>
          <p:cNvSpPr/>
          <p:nvPr/>
        </p:nvSpPr>
        <p:spPr>
          <a:xfrm>
            <a:off x="1417044" y="2347817"/>
            <a:ext cx="1072730" cy="246221"/>
          </a:xfrm>
          <a:prstGeom prst="rect">
            <a:avLst/>
          </a:prstGeom>
        </p:spPr>
        <p:txBody>
          <a:bodyPr wrap="none">
            <a:spAutoFit/>
          </a:bodyPr>
          <a:lstStyle/>
          <a:p>
            <a:r>
              <a:rPr lang="zh-CN" altLang="en-US" sz="1000" dirty="0"/>
              <a:t>COM Connection</a:t>
            </a:r>
          </a:p>
        </p:txBody>
      </p:sp>
      <p:sp>
        <p:nvSpPr>
          <p:cNvPr id="21" name="矩形 20"/>
          <p:cNvSpPr/>
          <p:nvPr/>
        </p:nvSpPr>
        <p:spPr>
          <a:xfrm>
            <a:off x="1300097" y="3395211"/>
            <a:ext cx="1497526" cy="246221"/>
          </a:xfrm>
          <a:prstGeom prst="rect">
            <a:avLst/>
          </a:prstGeom>
        </p:spPr>
        <p:txBody>
          <a:bodyPr wrap="none">
            <a:spAutoFit/>
          </a:bodyPr>
          <a:lstStyle/>
          <a:p>
            <a:r>
              <a:rPr lang="en-US" altLang="zh-CN" sz="1000" dirty="0" smtClean="0"/>
              <a:t>Power cables</a:t>
            </a:r>
            <a:r>
              <a:rPr lang="zh-CN" altLang="en-US" sz="1000" dirty="0" smtClean="0"/>
              <a:t> </a:t>
            </a:r>
            <a:r>
              <a:rPr lang="zh-CN" altLang="en-US" sz="1000" dirty="0"/>
              <a:t>Connection</a:t>
            </a:r>
          </a:p>
        </p:txBody>
      </p:sp>
      <p:sp>
        <p:nvSpPr>
          <p:cNvPr id="28" name="矩形 27"/>
          <p:cNvSpPr/>
          <p:nvPr/>
        </p:nvSpPr>
        <p:spPr>
          <a:xfrm>
            <a:off x="137424" y="4933091"/>
            <a:ext cx="1384353" cy="307777"/>
          </a:xfrm>
          <a:prstGeom prst="rect">
            <a:avLst/>
          </a:prstGeom>
        </p:spPr>
        <p:txBody>
          <a:bodyPr wrap="none">
            <a:spAutoFit/>
          </a:bodyPr>
          <a:lstStyle/>
          <a:p>
            <a:r>
              <a:rPr lang="zh-CN" altLang="en-US" sz="1400" b="1" dirty="0"/>
              <a:t>Master inverter </a:t>
            </a:r>
          </a:p>
        </p:txBody>
      </p:sp>
      <p:sp>
        <p:nvSpPr>
          <p:cNvPr id="29" name="矩形 28"/>
          <p:cNvSpPr/>
          <p:nvPr/>
        </p:nvSpPr>
        <p:spPr>
          <a:xfrm>
            <a:off x="2845220" y="4940321"/>
            <a:ext cx="1194558" cy="261610"/>
          </a:xfrm>
          <a:prstGeom prst="rect">
            <a:avLst/>
          </a:prstGeom>
        </p:spPr>
        <p:txBody>
          <a:bodyPr wrap="none">
            <a:spAutoFit/>
          </a:bodyPr>
          <a:lstStyle/>
          <a:p>
            <a:r>
              <a:rPr lang="en-US" altLang="zh-CN" sz="1100" b="1" dirty="0" smtClean="0">
                <a:latin typeface="微软雅黑" panose="020B0503020204020204" pitchFamily="34" charset="-122"/>
                <a:ea typeface="微软雅黑" panose="020B0503020204020204" pitchFamily="34" charset="-122"/>
              </a:rPr>
              <a:t>Slave</a:t>
            </a:r>
            <a:r>
              <a:rPr lang="zh-CN" altLang="en-US" sz="1100" b="1" dirty="0" smtClean="0">
                <a:latin typeface="微软雅黑" panose="020B0503020204020204" pitchFamily="34" charset="-122"/>
                <a:ea typeface="微软雅黑" panose="020B0503020204020204" pitchFamily="34" charset="-122"/>
              </a:rPr>
              <a:t> </a:t>
            </a:r>
            <a:r>
              <a:rPr lang="zh-CN" altLang="en-US" sz="1100" b="1" dirty="0">
                <a:latin typeface="微软雅黑" panose="020B0503020204020204" pitchFamily="34" charset="-122"/>
                <a:ea typeface="微软雅黑" panose="020B0503020204020204" pitchFamily="34" charset="-122"/>
              </a:rPr>
              <a:t>inverter </a:t>
            </a:r>
          </a:p>
        </p:txBody>
      </p:sp>
      <p:cxnSp>
        <p:nvCxnSpPr>
          <p:cNvPr id="30" name="直接连接符 29"/>
          <p:cNvCxnSpPr/>
          <p:nvPr/>
        </p:nvCxnSpPr>
        <p:spPr>
          <a:xfrm flipH="1" flipV="1">
            <a:off x="294577" y="2821930"/>
            <a:ext cx="7815" cy="836336"/>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rot="5400000">
            <a:off x="-186563" y="3304037"/>
            <a:ext cx="742511" cy="246221"/>
          </a:xfrm>
          <a:prstGeom prst="rect">
            <a:avLst/>
          </a:prstGeom>
        </p:spPr>
        <p:txBody>
          <a:bodyPr wrap="none">
            <a:spAutoFit/>
          </a:bodyPr>
          <a:lstStyle/>
          <a:p>
            <a:r>
              <a:rPr lang="en-US" altLang="zh-CN" sz="1000" dirty="0" smtClean="0"/>
              <a:t>BMS Cable</a:t>
            </a:r>
            <a:endParaRPr lang="zh-CN" altLang="en-US" sz="1000" dirty="0"/>
          </a:p>
        </p:txBody>
      </p:sp>
    </p:spTree>
    <p:extLst>
      <p:ext uri="{BB962C8B-B14F-4D97-AF65-F5344CB8AC3E}">
        <p14:creationId xmlns:p14="http://schemas.microsoft.com/office/powerpoint/2010/main" val="4113005682"/>
      </p:ext>
    </p:extLst>
  </p:cSld>
  <p:clrMapOvr>
    <a:masterClrMapping/>
  </p:clrMapOvr>
  <p:transition advClick="0">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3619902" cy="461665"/>
          </a:xfrm>
          <a:prstGeom prst="rect">
            <a:avLst/>
          </a:prstGeom>
          <a:noFill/>
        </p:spPr>
        <p:txBody>
          <a:bodyPr wrap="none" rtlCol="0">
            <a:spAutoFit/>
          </a:bodyPr>
          <a:lstStyle/>
          <a:p>
            <a:pPr defTabSz="457200">
              <a:defRPr/>
            </a:pPr>
            <a:r>
              <a:rPr lang="en-US" altLang="zh-CN" sz="2400" b="1"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PE Connection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 name="文本框 5"/>
          <p:cNvSpPr txBox="1"/>
          <p:nvPr/>
        </p:nvSpPr>
        <p:spPr>
          <a:xfrm>
            <a:off x="641555" y="839647"/>
            <a:ext cx="4745723"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b="1" dirty="0">
                <a:solidFill>
                  <a:srgbClr val="92D050"/>
                </a:solidFill>
              </a:rPr>
              <a:t>Please connect the ground cable first </a:t>
            </a:r>
            <a:r>
              <a:rPr lang="zh-CN" altLang="en-US" b="1" dirty="0">
                <a:solidFill>
                  <a:srgbClr val="92D050"/>
                </a:solidFill>
              </a:rPr>
              <a:t>（</a:t>
            </a:r>
            <a:r>
              <a:rPr lang="en-US" altLang="zh-CN" b="1" dirty="0">
                <a:solidFill>
                  <a:srgbClr val="92D050"/>
                </a:solidFill>
              </a:rPr>
              <a:t>PE</a:t>
            </a:r>
            <a:r>
              <a:rPr lang="zh-CN" altLang="en-US" b="1" dirty="0">
                <a:solidFill>
                  <a:srgbClr val="92D050"/>
                </a:solidFill>
              </a:rPr>
              <a:t>）</a:t>
            </a:r>
            <a:endParaRPr lang="en-US" altLang="zh-CN" b="1" dirty="0">
              <a:solidFill>
                <a:srgbClr val="92D050"/>
              </a:solidFill>
            </a:endParaRPr>
          </a:p>
        </p:txBody>
      </p:sp>
      <p:pic>
        <p:nvPicPr>
          <p:cNvPr id="8" name="图片 7"/>
          <p:cNvPicPr>
            <a:picLocks noChangeAspect="1"/>
          </p:cNvPicPr>
          <p:nvPr/>
        </p:nvPicPr>
        <p:blipFill>
          <a:blip r:embed="rId3"/>
          <a:stretch>
            <a:fillRect/>
          </a:stretch>
        </p:blipFill>
        <p:spPr>
          <a:xfrm>
            <a:off x="943396" y="1333280"/>
            <a:ext cx="4924411" cy="2825482"/>
          </a:xfrm>
          <a:prstGeom prst="rect">
            <a:avLst/>
          </a:prstGeom>
        </p:spPr>
      </p:pic>
      <p:pic>
        <p:nvPicPr>
          <p:cNvPr id="9" name="图片 8"/>
          <p:cNvPicPr>
            <a:picLocks noChangeAspect="1"/>
          </p:cNvPicPr>
          <p:nvPr/>
        </p:nvPicPr>
        <p:blipFill>
          <a:blip r:embed="rId4"/>
          <a:stretch>
            <a:fillRect/>
          </a:stretch>
        </p:blipFill>
        <p:spPr>
          <a:xfrm>
            <a:off x="800083" y="4794118"/>
            <a:ext cx="3135499" cy="1836189"/>
          </a:xfrm>
          <a:prstGeom prst="rect">
            <a:avLst/>
          </a:prstGeom>
        </p:spPr>
      </p:pic>
      <p:pic>
        <p:nvPicPr>
          <p:cNvPr id="11" name="图片 10"/>
          <p:cNvPicPr>
            <a:picLocks noChangeAspect="1"/>
          </p:cNvPicPr>
          <p:nvPr/>
        </p:nvPicPr>
        <p:blipFill>
          <a:blip r:embed="rId4"/>
          <a:stretch>
            <a:fillRect/>
          </a:stretch>
        </p:blipFill>
        <p:spPr>
          <a:xfrm>
            <a:off x="4196845" y="4794118"/>
            <a:ext cx="3135499" cy="1836189"/>
          </a:xfrm>
          <a:prstGeom prst="rect">
            <a:avLst/>
          </a:prstGeom>
        </p:spPr>
      </p:pic>
      <p:sp>
        <p:nvSpPr>
          <p:cNvPr id="12" name="文本框 11"/>
          <p:cNvSpPr txBox="1"/>
          <p:nvPr/>
        </p:nvSpPr>
        <p:spPr>
          <a:xfrm>
            <a:off x="2463457" y="4794118"/>
            <a:ext cx="849656" cy="369332"/>
          </a:xfrm>
          <a:prstGeom prst="rect">
            <a:avLst/>
          </a:prstGeom>
          <a:noFill/>
          <a:ln>
            <a:noFill/>
          </a:ln>
        </p:spPr>
        <p:txBody>
          <a:bodyPr wrap="none" rtlCol="0">
            <a:spAutoFit/>
          </a:bodyPr>
          <a:lstStyle/>
          <a:p>
            <a:r>
              <a:rPr lang="en-US" altLang="zh-CN" dirty="0" smtClean="0">
                <a:solidFill>
                  <a:schemeClr val="bg1"/>
                </a:solidFill>
              </a:rPr>
              <a:t>Master</a:t>
            </a:r>
            <a:endParaRPr lang="zh-CN" altLang="en-US" dirty="0">
              <a:solidFill>
                <a:schemeClr val="bg1"/>
              </a:solidFill>
            </a:endParaRPr>
          </a:p>
        </p:txBody>
      </p:sp>
      <p:sp>
        <p:nvSpPr>
          <p:cNvPr id="13" name="文本框 12"/>
          <p:cNvSpPr txBox="1"/>
          <p:nvPr/>
        </p:nvSpPr>
        <p:spPr>
          <a:xfrm>
            <a:off x="5942935" y="4810193"/>
            <a:ext cx="667490" cy="369332"/>
          </a:xfrm>
          <a:prstGeom prst="rect">
            <a:avLst/>
          </a:prstGeom>
          <a:noFill/>
          <a:ln>
            <a:noFill/>
          </a:ln>
        </p:spPr>
        <p:txBody>
          <a:bodyPr wrap="none" rtlCol="0">
            <a:spAutoFit/>
          </a:bodyPr>
          <a:lstStyle/>
          <a:p>
            <a:r>
              <a:rPr lang="en-US" altLang="zh-CN" dirty="0" smtClean="0">
                <a:solidFill>
                  <a:schemeClr val="bg1"/>
                </a:solidFill>
              </a:rPr>
              <a:t>Slave</a:t>
            </a:r>
            <a:endParaRPr lang="zh-CN" altLang="en-US" dirty="0">
              <a:solidFill>
                <a:schemeClr val="bg1"/>
              </a:solidFill>
            </a:endParaRPr>
          </a:p>
        </p:txBody>
      </p:sp>
      <p:sp>
        <p:nvSpPr>
          <p:cNvPr id="14" name="矩形 13"/>
          <p:cNvSpPr/>
          <p:nvPr/>
        </p:nvSpPr>
        <p:spPr>
          <a:xfrm>
            <a:off x="2936631" y="6154615"/>
            <a:ext cx="685800" cy="307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351900" y="6154615"/>
            <a:ext cx="685800" cy="307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3313114" y="4026877"/>
            <a:ext cx="1001759" cy="22816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691356" y="4026877"/>
            <a:ext cx="2173866" cy="22816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595330" y="5193562"/>
            <a:ext cx="3194850" cy="1200329"/>
          </a:xfrm>
          <a:prstGeom prst="rect">
            <a:avLst/>
          </a:prstGeom>
          <a:noFill/>
        </p:spPr>
        <p:txBody>
          <a:bodyPr wrap="square" rtlCol="0">
            <a:spAutoFit/>
          </a:bodyPr>
          <a:lstStyle/>
          <a:p>
            <a:r>
              <a:rPr lang="zh-CN" altLang="en-US" dirty="0"/>
              <a:t>请</a:t>
            </a:r>
            <a:r>
              <a:rPr lang="zh-CN" altLang="en-US" dirty="0" smtClean="0"/>
              <a:t>在电气线路连接前，将</a:t>
            </a:r>
            <a:r>
              <a:rPr lang="en-US" altLang="zh-CN" dirty="0" smtClean="0"/>
              <a:t>Master &amp; Slave</a:t>
            </a:r>
            <a:r>
              <a:rPr lang="zh-CN" altLang="en-US" dirty="0" smtClean="0"/>
              <a:t>的接地铜排与大地用接地线连接，以保证逆变器接地正常，确保安全</a:t>
            </a:r>
            <a:endParaRPr lang="en-US" altLang="zh-CN" dirty="0" smtClean="0"/>
          </a:p>
        </p:txBody>
      </p:sp>
      <p:sp>
        <p:nvSpPr>
          <p:cNvPr id="2" name="矩形 1"/>
          <p:cNvSpPr/>
          <p:nvPr/>
        </p:nvSpPr>
        <p:spPr>
          <a:xfrm>
            <a:off x="6095345" y="1943815"/>
            <a:ext cx="5401237" cy="738664"/>
          </a:xfrm>
          <a:prstGeom prst="rect">
            <a:avLst/>
          </a:prstGeom>
        </p:spPr>
        <p:txBody>
          <a:bodyPr wrap="square">
            <a:spAutoFit/>
          </a:bodyPr>
          <a:lstStyle/>
          <a:p>
            <a:r>
              <a:rPr lang="en-US" altLang="zh-CN" sz="1400" dirty="0" smtClean="0">
                <a:ea typeface="Cambria" panose="02040503050406030204" pitchFamily="18" charset="0"/>
                <a:cs typeface="Futura Bk BT" panose="020B0502020204020303" pitchFamily="34" charset="0"/>
              </a:rPr>
              <a:t>Before connecting the electrical cables</a:t>
            </a:r>
            <a:r>
              <a:rPr lang="zh-CN" altLang="en-US" sz="1400" dirty="0" smtClean="0">
                <a:ea typeface="Cambria" panose="02040503050406030204" pitchFamily="18" charset="0"/>
                <a:cs typeface="Futura Bk BT" panose="020B0502020204020303" pitchFamily="34" charset="0"/>
              </a:rPr>
              <a:t>：</a:t>
            </a:r>
            <a:endParaRPr lang="en-US" altLang="zh-CN" sz="1400" dirty="0" smtClean="0">
              <a:ea typeface="Cambria" panose="02040503050406030204" pitchFamily="18" charset="0"/>
              <a:cs typeface="Futura Bk BT" panose="020B0502020204020303" pitchFamily="34" charset="0"/>
            </a:endParaRPr>
          </a:p>
          <a:p>
            <a:pPr indent="457200"/>
            <a:r>
              <a:rPr lang="en-US" altLang="zh-CN" sz="1400" dirty="0" smtClean="0">
                <a:ea typeface="Cambria" panose="02040503050406030204" pitchFamily="18" charset="0"/>
                <a:cs typeface="Futura Bk BT" panose="020B0502020204020303" pitchFamily="34" charset="0"/>
              </a:rPr>
              <a:t>connect </a:t>
            </a:r>
            <a:r>
              <a:rPr lang="en-US" altLang="zh-CN" sz="1400" dirty="0">
                <a:ea typeface="Cambria" panose="02040503050406030204" pitchFamily="18" charset="0"/>
                <a:cs typeface="Futura Bk BT" panose="020B0502020204020303" pitchFamily="34" charset="0"/>
              </a:rPr>
              <a:t>the ground </a:t>
            </a:r>
            <a:r>
              <a:rPr lang="en-US" altLang="zh-CN" sz="1400" dirty="0" smtClean="0">
                <a:ea typeface="Cambria" panose="02040503050406030204" pitchFamily="18" charset="0"/>
                <a:cs typeface="Futura Bk BT" panose="020B0502020204020303" pitchFamily="34" charset="0"/>
              </a:rPr>
              <a:t>copper </a:t>
            </a:r>
            <a:r>
              <a:rPr lang="en-US" altLang="zh-CN" sz="1400" dirty="0">
                <a:ea typeface="Cambria" panose="02040503050406030204" pitchFamily="18" charset="0"/>
                <a:cs typeface="Futura Bk BT" panose="020B0502020204020303" pitchFamily="34" charset="0"/>
              </a:rPr>
              <a:t>bar of the Master and Slave to the ground cable to ensure normal grounding of the inverter and safety</a:t>
            </a:r>
            <a:endParaRPr lang="zh-CN" altLang="en-US" sz="1400" dirty="0">
              <a:ea typeface="Cambria" panose="02040503050406030204" pitchFamily="18" charset="0"/>
              <a:cs typeface="Futura Bk BT" panose="020B0502020204020303" pitchFamily="34" charset="0"/>
            </a:endParaRPr>
          </a:p>
        </p:txBody>
      </p:sp>
    </p:spTree>
    <p:extLst>
      <p:ext uri="{BB962C8B-B14F-4D97-AF65-F5344CB8AC3E}">
        <p14:creationId xmlns:p14="http://schemas.microsoft.com/office/powerpoint/2010/main" val="3430376850"/>
      </p:ext>
    </p:extLst>
  </p:cSld>
  <p:clrMapOvr>
    <a:masterClrMapping/>
  </p:clrMapOvr>
  <p:transition advClick="0">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5150897"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Smart Meter Connection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2" name="文本框 11"/>
          <p:cNvSpPr txBox="1"/>
          <p:nvPr/>
        </p:nvSpPr>
        <p:spPr>
          <a:xfrm>
            <a:off x="2783050" y="4794118"/>
            <a:ext cx="849656" cy="369332"/>
          </a:xfrm>
          <a:prstGeom prst="rect">
            <a:avLst/>
          </a:prstGeom>
          <a:noFill/>
          <a:ln>
            <a:noFill/>
          </a:ln>
        </p:spPr>
        <p:txBody>
          <a:bodyPr wrap="none" rtlCol="0">
            <a:spAutoFit/>
          </a:bodyPr>
          <a:lstStyle/>
          <a:p>
            <a:r>
              <a:rPr lang="en-US" altLang="zh-CN" dirty="0" smtClean="0">
                <a:solidFill>
                  <a:schemeClr val="bg1"/>
                </a:solidFill>
              </a:rPr>
              <a:t>Master</a:t>
            </a:r>
            <a:endParaRPr lang="zh-CN" altLang="en-US" dirty="0">
              <a:solidFill>
                <a:schemeClr val="bg1"/>
              </a:solidFill>
            </a:endParaRPr>
          </a:p>
        </p:txBody>
      </p:sp>
      <p:sp>
        <p:nvSpPr>
          <p:cNvPr id="13" name="文本框 12"/>
          <p:cNvSpPr txBox="1"/>
          <p:nvPr/>
        </p:nvSpPr>
        <p:spPr>
          <a:xfrm>
            <a:off x="5942935" y="4810193"/>
            <a:ext cx="667490" cy="369332"/>
          </a:xfrm>
          <a:prstGeom prst="rect">
            <a:avLst/>
          </a:prstGeom>
          <a:noFill/>
          <a:ln>
            <a:noFill/>
          </a:ln>
        </p:spPr>
        <p:txBody>
          <a:bodyPr wrap="none" rtlCol="0">
            <a:spAutoFit/>
          </a:bodyPr>
          <a:lstStyle/>
          <a:p>
            <a:r>
              <a:rPr lang="en-US" altLang="zh-CN" dirty="0" smtClean="0">
                <a:solidFill>
                  <a:schemeClr val="bg1"/>
                </a:solidFill>
              </a:rPr>
              <a:t>Slave</a:t>
            </a:r>
            <a:endParaRPr lang="zh-CN" altLang="en-US" dirty="0">
              <a:solidFill>
                <a:schemeClr val="bg1"/>
              </a:solidFill>
            </a:endParaRPr>
          </a:p>
        </p:txBody>
      </p:sp>
      <p:sp>
        <p:nvSpPr>
          <p:cNvPr id="19" name="文本框 18"/>
          <p:cNvSpPr txBox="1"/>
          <p:nvPr/>
        </p:nvSpPr>
        <p:spPr>
          <a:xfrm>
            <a:off x="652341" y="880705"/>
            <a:ext cx="4323107"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b="1" dirty="0">
                <a:solidFill>
                  <a:srgbClr val="92D050"/>
                </a:solidFill>
              </a:rPr>
              <a:t>Electrical connection of electricity meter</a:t>
            </a:r>
            <a:endParaRPr lang="en-US" altLang="zh-CN" b="1" dirty="0">
              <a:solidFill>
                <a:srgbClr val="92D050"/>
              </a:solidFill>
            </a:endParaRPr>
          </a:p>
        </p:txBody>
      </p:sp>
      <p:pic>
        <p:nvPicPr>
          <p:cNvPr id="20" name="图片 19"/>
          <p:cNvPicPr>
            <a:picLocks noChangeAspect="1"/>
          </p:cNvPicPr>
          <p:nvPr/>
        </p:nvPicPr>
        <p:blipFill>
          <a:blip r:embed="rId3"/>
          <a:stretch>
            <a:fillRect/>
          </a:stretch>
        </p:blipFill>
        <p:spPr>
          <a:xfrm>
            <a:off x="1334985" y="1394827"/>
            <a:ext cx="2692070" cy="1442377"/>
          </a:xfrm>
          <a:prstGeom prst="rect">
            <a:avLst/>
          </a:prstGeom>
        </p:spPr>
      </p:pic>
      <p:pic>
        <p:nvPicPr>
          <p:cNvPr id="21" name="图片 20"/>
          <p:cNvPicPr>
            <a:picLocks noChangeAspect="1"/>
          </p:cNvPicPr>
          <p:nvPr/>
        </p:nvPicPr>
        <p:blipFill>
          <a:blip r:embed="rId4"/>
          <a:stretch>
            <a:fillRect/>
          </a:stretch>
        </p:blipFill>
        <p:spPr>
          <a:xfrm rot="16200000">
            <a:off x="1298977" y="3925016"/>
            <a:ext cx="3643112" cy="1813044"/>
          </a:xfrm>
          <a:prstGeom prst="rect">
            <a:avLst/>
          </a:prstGeom>
        </p:spPr>
      </p:pic>
      <p:cxnSp>
        <p:nvCxnSpPr>
          <p:cNvPr id="22" name="直接连接符 21"/>
          <p:cNvCxnSpPr/>
          <p:nvPr/>
        </p:nvCxnSpPr>
        <p:spPr>
          <a:xfrm>
            <a:off x="3498630" y="2922662"/>
            <a:ext cx="0" cy="56402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498630" y="2922662"/>
            <a:ext cx="15145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681020" y="2922662"/>
            <a:ext cx="0" cy="6564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77521" y="2922662"/>
            <a:ext cx="2003501" cy="1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498630" y="6202823"/>
            <a:ext cx="0" cy="5640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98630" y="6756875"/>
            <a:ext cx="1514591" cy="9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782145" y="6202823"/>
            <a:ext cx="0" cy="5640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77521" y="6756875"/>
            <a:ext cx="21046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027055" y="2934186"/>
            <a:ext cx="986167" cy="369332"/>
          </a:xfrm>
          <a:prstGeom prst="rect">
            <a:avLst/>
          </a:prstGeom>
          <a:noFill/>
        </p:spPr>
        <p:txBody>
          <a:bodyPr wrap="none" rtlCol="0">
            <a:spAutoFit/>
          </a:bodyPr>
          <a:lstStyle/>
          <a:p>
            <a:r>
              <a:rPr lang="en-US" altLang="zh-CN" dirty="0" smtClean="0">
                <a:solidFill>
                  <a:srgbClr val="FF0000"/>
                </a:solidFill>
              </a:rPr>
              <a:t>Grid In-L</a:t>
            </a:r>
            <a:endParaRPr lang="zh-CN" altLang="en-US" dirty="0">
              <a:solidFill>
                <a:srgbClr val="FF0000"/>
              </a:solidFill>
            </a:endParaRPr>
          </a:p>
        </p:txBody>
      </p:sp>
      <p:sp>
        <p:nvSpPr>
          <p:cNvPr id="31" name="文本框 30"/>
          <p:cNvSpPr txBox="1"/>
          <p:nvPr/>
        </p:nvSpPr>
        <p:spPr>
          <a:xfrm>
            <a:off x="608010" y="2948739"/>
            <a:ext cx="1698670" cy="646331"/>
          </a:xfrm>
          <a:prstGeom prst="rect">
            <a:avLst/>
          </a:prstGeom>
          <a:noFill/>
        </p:spPr>
        <p:txBody>
          <a:bodyPr wrap="none" rtlCol="0">
            <a:spAutoFit/>
          </a:bodyPr>
          <a:lstStyle/>
          <a:p>
            <a:r>
              <a:rPr lang="en-US" altLang="zh-CN" dirty="0" smtClean="0">
                <a:solidFill>
                  <a:srgbClr val="FF0000"/>
                </a:solidFill>
              </a:rPr>
              <a:t>Grid Out-L to</a:t>
            </a:r>
          </a:p>
          <a:p>
            <a:r>
              <a:rPr lang="en-US" altLang="zh-CN" dirty="0" smtClean="0">
                <a:solidFill>
                  <a:srgbClr val="FF0000"/>
                </a:solidFill>
              </a:rPr>
              <a:t> Master Inverter</a:t>
            </a:r>
          </a:p>
        </p:txBody>
      </p:sp>
      <p:sp>
        <p:nvSpPr>
          <p:cNvPr id="32" name="文本框 31"/>
          <p:cNvSpPr txBox="1"/>
          <p:nvPr/>
        </p:nvSpPr>
        <p:spPr>
          <a:xfrm>
            <a:off x="4027054" y="6404901"/>
            <a:ext cx="1037463" cy="369332"/>
          </a:xfrm>
          <a:prstGeom prst="rect">
            <a:avLst/>
          </a:prstGeom>
          <a:noFill/>
        </p:spPr>
        <p:txBody>
          <a:bodyPr wrap="none" rtlCol="0">
            <a:spAutoFit/>
          </a:bodyPr>
          <a:lstStyle/>
          <a:p>
            <a:r>
              <a:rPr lang="en-US" altLang="zh-CN" dirty="0" smtClean="0"/>
              <a:t>Grid In-N</a:t>
            </a:r>
            <a:endParaRPr lang="zh-CN" altLang="en-US" dirty="0"/>
          </a:p>
        </p:txBody>
      </p:sp>
      <p:sp>
        <p:nvSpPr>
          <p:cNvPr id="33" name="文本框 32"/>
          <p:cNvSpPr txBox="1"/>
          <p:nvPr/>
        </p:nvSpPr>
        <p:spPr>
          <a:xfrm>
            <a:off x="677521" y="5556492"/>
            <a:ext cx="1511311" cy="646331"/>
          </a:xfrm>
          <a:prstGeom prst="rect">
            <a:avLst/>
          </a:prstGeom>
          <a:noFill/>
        </p:spPr>
        <p:txBody>
          <a:bodyPr wrap="none" rtlCol="0">
            <a:spAutoFit/>
          </a:bodyPr>
          <a:lstStyle/>
          <a:p>
            <a:r>
              <a:rPr lang="en-US" altLang="zh-CN" dirty="0" smtClean="0"/>
              <a:t>Grid Out-N to </a:t>
            </a:r>
          </a:p>
          <a:p>
            <a:r>
              <a:rPr lang="en-US" altLang="zh-CN" dirty="0" smtClean="0"/>
              <a:t>Slave Inverter</a:t>
            </a:r>
          </a:p>
        </p:txBody>
      </p:sp>
      <p:sp>
        <p:nvSpPr>
          <p:cNvPr id="34" name="文本框 33"/>
          <p:cNvSpPr txBox="1"/>
          <p:nvPr/>
        </p:nvSpPr>
        <p:spPr>
          <a:xfrm>
            <a:off x="5461136" y="2793653"/>
            <a:ext cx="3324314" cy="2054665"/>
          </a:xfrm>
          <a:prstGeom prst="rect">
            <a:avLst/>
          </a:prstGeom>
          <a:noFill/>
        </p:spPr>
        <p:txBody>
          <a:bodyPr wrap="square" rtlCol="0">
            <a:spAutoFit/>
          </a:bodyPr>
          <a:lstStyle/>
          <a:p>
            <a:pPr marL="285750" indent="-285750" latinLnBrk="1">
              <a:lnSpc>
                <a:spcPct val="200000"/>
              </a:lnSpc>
              <a:buFont typeface="Wingdings" panose="05000000000000000000" pitchFamily="2" charset="2"/>
              <a:buChar char="Ø"/>
            </a:pPr>
            <a:r>
              <a:rPr lang="en-US" altLang="zh-CN" sz="1600" dirty="0"/>
              <a:t>Port 1: </a:t>
            </a:r>
            <a:r>
              <a:rPr lang="en-US" altLang="zh-CN" sz="1400" dirty="0">
                <a:ea typeface="Cambria" panose="02040503050406030204" pitchFamily="18" charset="0"/>
                <a:cs typeface="Futura Bk BT" panose="020B0502020204020303" pitchFamily="34" charset="0"/>
              </a:rPr>
              <a:t>Grid input LINE L</a:t>
            </a:r>
          </a:p>
          <a:p>
            <a:pPr marL="285750" indent="-285750" latinLnBrk="1">
              <a:lnSpc>
                <a:spcPct val="200000"/>
              </a:lnSpc>
              <a:buFont typeface="Wingdings" panose="05000000000000000000" pitchFamily="2" charset="2"/>
              <a:buChar char="Ø"/>
            </a:pPr>
            <a:r>
              <a:rPr lang="en-US" altLang="zh-CN" sz="1600" dirty="0"/>
              <a:t>Port 2: </a:t>
            </a:r>
            <a:r>
              <a:rPr lang="en-US" altLang="zh-CN" sz="1400" dirty="0">
                <a:ea typeface="Cambria" panose="02040503050406030204" pitchFamily="18" charset="0"/>
                <a:cs typeface="Futura Bk BT" panose="020B0502020204020303" pitchFamily="34" charset="0"/>
              </a:rPr>
              <a:t>Grid output LINE L</a:t>
            </a:r>
          </a:p>
          <a:p>
            <a:pPr marL="285750" indent="-285750" latinLnBrk="1">
              <a:lnSpc>
                <a:spcPct val="200000"/>
              </a:lnSpc>
              <a:buFont typeface="Wingdings" panose="05000000000000000000" pitchFamily="2" charset="2"/>
              <a:buChar char="Ø"/>
            </a:pPr>
            <a:r>
              <a:rPr lang="en-US" altLang="zh-CN" sz="1600" dirty="0"/>
              <a:t>Port 3:</a:t>
            </a:r>
            <a:r>
              <a:rPr lang="en-US" altLang="zh-CN" dirty="0"/>
              <a:t> </a:t>
            </a:r>
            <a:r>
              <a:rPr lang="en-US" altLang="zh-CN" sz="1400" dirty="0">
                <a:ea typeface="Cambria" panose="02040503050406030204" pitchFamily="18" charset="0"/>
                <a:cs typeface="Futura Bk BT" panose="020B0502020204020303" pitchFamily="34" charset="0"/>
              </a:rPr>
              <a:t>Grid input LINE N</a:t>
            </a:r>
          </a:p>
          <a:p>
            <a:pPr marL="285750" indent="-285750" latinLnBrk="1">
              <a:lnSpc>
                <a:spcPct val="200000"/>
              </a:lnSpc>
              <a:buFont typeface="Wingdings" panose="05000000000000000000" pitchFamily="2" charset="2"/>
              <a:buChar char="Ø"/>
            </a:pPr>
            <a:r>
              <a:rPr lang="en-US" altLang="zh-CN" sz="1600" dirty="0"/>
              <a:t>Port 4: </a:t>
            </a:r>
            <a:r>
              <a:rPr lang="en-US" altLang="zh-CN" sz="1400" dirty="0">
                <a:ea typeface="Cambria" panose="02040503050406030204" pitchFamily="18" charset="0"/>
                <a:cs typeface="Futura Bk BT" panose="020B0502020204020303" pitchFamily="34" charset="0"/>
              </a:rPr>
              <a:t>Grid output LINE N</a:t>
            </a:r>
          </a:p>
        </p:txBody>
      </p:sp>
      <p:cxnSp>
        <p:nvCxnSpPr>
          <p:cNvPr id="35" name="直接连接符 34"/>
          <p:cNvCxnSpPr/>
          <p:nvPr/>
        </p:nvCxnSpPr>
        <p:spPr>
          <a:xfrm flipH="1">
            <a:off x="677521" y="3579093"/>
            <a:ext cx="20034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677521" y="6202823"/>
            <a:ext cx="2104625" cy="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652341" y="6185024"/>
            <a:ext cx="1645772" cy="646331"/>
          </a:xfrm>
          <a:prstGeom prst="rect">
            <a:avLst/>
          </a:prstGeom>
          <a:noFill/>
        </p:spPr>
        <p:txBody>
          <a:bodyPr wrap="none" rtlCol="0">
            <a:spAutoFit/>
          </a:bodyPr>
          <a:lstStyle/>
          <a:p>
            <a:r>
              <a:rPr lang="en-US" altLang="zh-CN" dirty="0" smtClean="0"/>
              <a:t>Grid Out-N to </a:t>
            </a:r>
          </a:p>
          <a:p>
            <a:r>
              <a:rPr lang="en-US" altLang="zh-CN" dirty="0" smtClean="0"/>
              <a:t>Master Inverter</a:t>
            </a:r>
          </a:p>
        </p:txBody>
      </p:sp>
      <p:sp>
        <p:nvSpPr>
          <p:cNvPr id="38" name="文本框 37"/>
          <p:cNvSpPr txBox="1"/>
          <p:nvPr/>
        </p:nvSpPr>
        <p:spPr>
          <a:xfrm>
            <a:off x="589491" y="3545521"/>
            <a:ext cx="1516505" cy="646331"/>
          </a:xfrm>
          <a:prstGeom prst="rect">
            <a:avLst/>
          </a:prstGeom>
          <a:noFill/>
        </p:spPr>
        <p:txBody>
          <a:bodyPr wrap="none" rtlCol="0">
            <a:spAutoFit/>
          </a:bodyPr>
          <a:lstStyle/>
          <a:p>
            <a:r>
              <a:rPr lang="en-US" altLang="zh-CN" dirty="0" smtClean="0">
                <a:solidFill>
                  <a:srgbClr val="FF0000"/>
                </a:solidFill>
              </a:rPr>
              <a:t>Grid Out-L to</a:t>
            </a:r>
          </a:p>
          <a:p>
            <a:r>
              <a:rPr lang="en-US" altLang="zh-CN" dirty="0" smtClean="0">
                <a:solidFill>
                  <a:srgbClr val="FF0000"/>
                </a:solidFill>
              </a:rPr>
              <a:t> Slave Inverter</a:t>
            </a:r>
          </a:p>
        </p:txBody>
      </p:sp>
      <p:sp>
        <p:nvSpPr>
          <p:cNvPr id="39" name="文本框 38"/>
          <p:cNvSpPr txBox="1"/>
          <p:nvPr/>
        </p:nvSpPr>
        <p:spPr>
          <a:xfrm>
            <a:off x="5455697" y="1394827"/>
            <a:ext cx="5934353" cy="30777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Refer to the simple wiring diagram on the side of the meter</a:t>
            </a:r>
            <a:endParaRPr lang="en-US" altLang="zh-CN" sz="1400" dirty="0">
              <a:ea typeface="Cambria" panose="02040503050406030204" pitchFamily="18" charset="0"/>
              <a:cs typeface="Futura Bk BT" panose="020B0502020204020303" pitchFamily="34" charset="0"/>
            </a:endParaRPr>
          </a:p>
        </p:txBody>
      </p:sp>
    </p:spTree>
    <p:extLst>
      <p:ext uri="{BB962C8B-B14F-4D97-AF65-F5344CB8AC3E}">
        <p14:creationId xmlns:p14="http://schemas.microsoft.com/office/powerpoint/2010/main" val="38340052"/>
      </p:ext>
    </p:extLst>
  </p:cSld>
  <p:clrMapOvr>
    <a:masterClrMapping/>
  </p:clrMapOvr>
  <p:transition advClick="0">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3904659"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Grid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C</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3" name="文本框 12"/>
          <p:cNvSpPr txBox="1"/>
          <p:nvPr/>
        </p:nvSpPr>
        <p:spPr>
          <a:xfrm>
            <a:off x="5942935" y="4810193"/>
            <a:ext cx="667490" cy="369332"/>
          </a:xfrm>
          <a:prstGeom prst="rect">
            <a:avLst/>
          </a:prstGeom>
          <a:noFill/>
          <a:ln>
            <a:noFill/>
          </a:ln>
        </p:spPr>
        <p:txBody>
          <a:bodyPr wrap="none" rtlCol="0">
            <a:spAutoFit/>
          </a:bodyPr>
          <a:lstStyle/>
          <a:p>
            <a:r>
              <a:rPr lang="en-US" altLang="zh-CN" dirty="0" smtClean="0">
                <a:solidFill>
                  <a:schemeClr val="bg1"/>
                </a:solidFill>
              </a:rPr>
              <a:t>Slave</a:t>
            </a:r>
            <a:endParaRPr lang="zh-CN" altLang="en-US" dirty="0">
              <a:solidFill>
                <a:schemeClr val="bg1"/>
              </a:solidFill>
            </a:endParaRPr>
          </a:p>
        </p:txBody>
      </p:sp>
      <p:sp>
        <p:nvSpPr>
          <p:cNvPr id="8" name="文本框 7"/>
          <p:cNvSpPr txBox="1"/>
          <p:nvPr/>
        </p:nvSpPr>
        <p:spPr>
          <a:xfrm>
            <a:off x="626062" y="792222"/>
            <a:ext cx="3726213"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b="1" dirty="0">
                <a:solidFill>
                  <a:srgbClr val="92D050"/>
                </a:solidFill>
              </a:rPr>
              <a:t>Inverter Grid electrical connection</a:t>
            </a:r>
            <a:endParaRPr lang="en-US" altLang="zh-CN" b="1" dirty="0">
              <a:solidFill>
                <a:srgbClr val="92D050"/>
              </a:solidFill>
            </a:endParaRPr>
          </a:p>
        </p:txBody>
      </p:sp>
      <p:pic>
        <p:nvPicPr>
          <p:cNvPr id="9" name="图片 8"/>
          <p:cNvPicPr>
            <a:picLocks noChangeAspect="1"/>
          </p:cNvPicPr>
          <p:nvPr/>
        </p:nvPicPr>
        <p:blipFill>
          <a:blip r:embed="rId3"/>
          <a:stretch>
            <a:fillRect/>
          </a:stretch>
        </p:blipFill>
        <p:spPr>
          <a:xfrm>
            <a:off x="943396" y="1394827"/>
            <a:ext cx="3579599" cy="2128126"/>
          </a:xfrm>
          <a:prstGeom prst="rect">
            <a:avLst/>
          </a:prstGeom>
        </p:spPr>
      </p:pic>
      <p:pic>
        <p:nvPicPr>
          <p:cNvPr id="11" name="图片 10"/>
          <p:cNvPicPr>
            <a:picLocks noChangeAspect="1"/>
          </p:cNvPicPr>
          <p:nvPr/>
        </p:nvPicPr>
        <p:blipFill>
          <a:blip r:embed="rId4"/>
          <a:stretch>
            <a:fillRect/>
          </a:stretch>
        </p:blipFill>
        <p:spPr>
          <a:xfrm>
            <a:off x="943084" y="3620168"/>
            <a:ext cx="3633179" cy="1119918"/>
          </a:xfrm>
          <a:prstGeom prst="rect">
            <a:avLst/>
          </a:prstGeom>
        </p:spPr>
      </p:pic>
      <p:pic>
        <p:nvPicPr>
          <p:cNvPr id="14" name="图片 13"/>
          <p:cNvPicPr>
            <a:picLocks noChangeAspect="1"/>
          </p:cNvPicPr>
          <p:nvPr/>
        </p:nvPicPr>
        <p:blipFill>
          <a:blip r:embed="rId5"/>
          <a:stretch>
            <a:fillRect/>
          </a:stretch>
        </p:blipFill>
        <p:spPr>
          <a:xfrm>
            <a:off x="4659906" y="1312363"/>
            <a:ext cx="3135499" cy="1836189"/>
          </a:xfrm>
          <a:prstGeom prst="rect">
            <a:avLst/>
          </a:prstGeom>
        </p:spPr>
      </p:pic>
      <p:pic>
        <p:nvPicPr>
          <p:cNvPr id="15" name="图片 14"/>
          <p:cNvPicPr>
            <a:picLocks noChangeAspect="1"/>
          </p:cNvPicPr>
          <p:nvPr/>
        </p:nvPicPr>
        <p:blipFill>
          <a:blip r:embed="rId5"/>
          <a:stretch>
            <a:fillRect/>
          </a:stretch>
        </p:blipFill>
        <p:spPr>
          <a:xfrm>
            <a:off x="8059708" y="1312363"/>
            <a:ext cx="3135499" cy="1836189"/>
          </a:xfrm>
          <a:prstGeom prst="rect">
            <a:avLst/>
          </a:prstGeom>
        </p:spPr>
      </p:pic>
      <p:cxnSp>
        <p:nvCxnSpPr>
          <p:cNvPr id="16" name="直接连接符 15"/>
          <p:cNvCxnSpPr/>
          <p:nvPr/>
        </p:nvCxnSpPr>
        <p:spPr>
          <a:xfrm flipH="1">
            <a:off x="8426153" y="3845608"/>
            <a:ext cx="794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426153" y="3326539"/>
            <a:ext cx="0" cy="519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151404" y="3326539"/>
            <a:ext cx="3411198" cy="8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562600" y="2469735"/>
            <a:ext cx="0" cy="85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0519871" y="2444096"/>
            <a:ext cx="85458" cy="102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V="1">
            <a:off x="7151404" y="2495061"/>
            <a:ext cx="0" cy="840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08676" y="2433252"/>
            <a:ext cx="85458" cy="102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382177" y="3275264"/>
            <a:ext cx="85458" cy="102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8300811" y="4228744"/>
            <a:ext cx="7947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8300811" y="3429088"/>
            <a:ext cx="0" cy="7996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964501" y="3429088"/>
            <a:ext cx="34347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964501" y="2539547"/>
            <a:ext cx="7142" cy="8895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914792" y="2439127"/>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flipH="1" flipV="1">
            <a:off x="10392118" y="2546645"/>
            <a:ext cx="7142" cy="8895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342409" y="2446225"/>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254267" y="3378185"/>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412423" y="1352560"/>
            <a:ext cx="1303306" cy="369332"/>
          </a:xfrm>
          <a:prstGeom prst="rect">
            <a:avLst/>
          </a:prstGeom>
          <a:noFill/>
          <a:ln>
            <a:noFill/>
          </a:ln>
        </p:spPr>
        <p:txBody>
          <a:bodyPr wrap="none" rtlCol="0">
            <a:spAutoFit/>
          </a:bodyPr>
          <a:lstStyle/>
          <a:p>
            <a:r>
              <a:rPr lang="en-US" altLang="zh-CN" dirty="0" smtClean="0">
                <a:solidFill>
                  <a:schemeClr val="bg1"/>
                </a:solidFill>
              </a:rPr>
              <a:t>Master Grid</a:t>
            </a:r>
            <a:endParaRPr lang="zh-CN" altLang="en-US" dirty="0">
              <a:solidFill>
                <a:schemeClr val="bg1"/>
              </a:solidFill>
            </a:endParaRPr>
          </a:p>
        </p:txBody>
      </p:sp>
      <p:sp>
        <p:nvSpPr>
          <p:cNvPr id="33" name="文本框 32"/>
          <p:cNvSpPr txBox="1"/>
          <p:nvPr/>
        </p:nvSpPr>
        <p:spPr>
          <a:xfrm>
            <a:off x="9891901" y="1368635"/>
            <a:ext cx="1121141" cy="369332"/>
          </a:xfrm>
          <a:prstGeom prst="rect">
            <a:avLst/>
          </a:prstGeom>
          <a:noFill/>
          <a:ln>
            <a:noFill/>
          </a:ln>
        </p:spPr>
        <p:txBody>
          <a:bodyPr wrap="none" rtlCol="0">
            <a:spAutoFit/>
          </a:bodyPr>
          <a:lstStyle/>
          <a:p>
            <a:r>
              <a:rPr lang="en-US" altLang="zh-CN" dirty="0" smtClean="0">
                <a:solidFill>
                  <a:schemeClr val="bg1"/>
                </a:solidFill>
              </a:rPr>
              <a:t>Slave Grid</a:t>
            </a:r>
            <a:endParaRPr lang="zh-CN" altLang="en-US" dirty="0">
              <a:solidFill>
                <a:schemeClr val="bg1"/>
              </a:solidFill>
            </a:endParaRPr>
          </a:p>
        </p:txBody>
      </p:sp>
      <p:sp>
        <p:nvSpPr>
          <p:cNvPr id="34" name="文本框 33"/>
          <p:cNvSpPr txBox="1"/>
          <p:nvPr/>
        </p:nvSpPr>
        <p:spPr>
          <a:xfrm>
            <a:off x="943084" y="5179525"/>
            <a:ext cx="9690931" cy="738664"/>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400" dirty="0">
                <a:ea typeface="Cambria" panose="02040503050406030204" pitchFamily="18" charset="0"/>
                <a:cs typeface="Futura Bk BT" panose="020B0502020204020303" pitchFamily="34" charset="0"/>
              </a:rPr>
              <a:t>Connect L/N two pairs of wires from the electricity meter </a:t>
            </a:r>
            <a:r>
              <a:rPr lang="en-US" altLang="zh-CN" sz="1400" dirty="0" smtClean="0">
                <a:ea typeface="Cambria" panose="02040503050406030204" pitchFamily="18" charset="0"/>
                <a:cs typeface="Futura Bk BT" panose="020B0502020204020303" pitchFamily="34" charset="0"/>
              </a:rPr>
              <a:t>respectively</a:t>
            </a:r>
          </a:p>
          <a:p>
            <a:pPr marL="285750" indent="-285750">
              <a:buFont typeface="Wingdings" panose="05000000000000000000" pitchFamily="2" charset="2"/>
              <a:buChar char="Ø"/>
            </a:pPr>
            <a:r>
              <a:rPr lang="en-US" altLang="zh-CN" sz="1400" dirty="0" smtClean="0">
                <a:ea typeface="Cambria" panose="02040503050406030204" pitchFamily="18" charset="0"/>
                <a:cs typeface="Futura Bk BT" panose="020B0502020204020303" pitchFamily="34" charset="0"/>
              </a:rPr>
              <a:t>Through </a:t>
            </a:r>
            <a:r>
              <a:rPr lang="en-US" altLang="zh-CN" sz="1400" dirty="0">
                <a:ea typeface="Cambria" panose="02040503050406030204" pitchFamily="18" charset="0"/>
                <a:cs typeface="Futura Bk BT" panose="020B0502020204020303" pitchFamily="34" charset="0"/>
              </a:rPr>
              <a:t>the AC waterproof </a:t>
            </a:r>
            <a:r>
              <a:rPr lang="en-US" altLang="zh-CN" sz="1400" dirty="0" smtClean="0">
                <a:ea typeface="Cambria" panose="02040503050406030204" pitchFamily="18" charset="0"/>
                <a:cs typeface="Futura Bk BT" panose="020B0502020204020303" pitchFamily="34" charset="0"/>
              </a:rPr>
              <a:t>port</a:t>
            </a:r>
          </a:p>
          <a:p>
            <a:pPr marL="285750" indent="-285750">
              <a:buFont typeface="Wingdings" panose="05000000000000000000" pitchFamily="2" charset="2"/>
              <a:buChar char="Ø"/>
            </a:pPr>
            <a:r>
              <a:rPr lang="en-US" altLang="zh-CN" sz="1400" dirty="0" smtClean="0">
                <a:ea typeface="Cambria" panose="02040503050406030204" pitchFamily="18" charset="0"/>
                <a:cs typeface="Futura Bk BT" panose="020B0502020204020303" pitchFamily="34" charset="0"/>
              </a:rPr>
              <a:t>Connect </a:t>
            </a:r>
            <a:r>
              <a:rPr lang="en-US" altLang="zh-CN" sz="1400" dirty="0">
                <a:ea typeface="Cambria" panose="02040503050406030204" pitchFamily="18" charset="0"/>
                <a:cs typeface="Futura Bk BT" panose="020B0502020204020303" pitchFamily="34" charset="0"/>
              </a:rPr>
              <a:t>wires at the corresponding L/N position of Grid BRK</a:t>
            </a:r>
            <a:endParaRPr lang="zh-CN" altLang="en-US" sz="1400" dirty="0">
              <a:ea typeface="Cambria" panose="02040503050406030204" pitchFamily="18" charset="0"/>
              <a:cs typeface="Futura Bk BT" panose="020B0502020204020303" pitchFamily="34" charset="0"/>
            </a:endParaRPr>
          </a:p>
        </p:txBody>
      </p:sp>
    </p:spTree>
    <p:extLst>
      <p:ext uri="{BB962C8B-B14F-4D97-AF65-F5344CB8AC3E}">
        <p14:creationId xmlns:p14="http://schemas.microsoft.com/office/powerpoint/2010/main" val="1550607994"/>
      </p:ext>
    </p:extLst>
  </p:cSld>
  <p:clrMapOvr>
    <a:masterClrMapping/>
  </p:clrMapOvr>
  <p:transition advClick="0">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7677358"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Meter Communication Cable Connection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 name="矩形 5"/>
          <p:cNvSpPr/>
          <p:nvPr/>
        </p:nvSpPr>
        <p:spPr>
          <a:xfrm>
            <a:off x="606713" y="761110"/>
            <a:ext cx="7271350"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Connect the Meter communication line to the two inverter Meter ports</a:t>
            </a:r>
          </a:p>
        </p:txBody>
      </p:sp>
      <p:pic>
        <p:nvPicPr>
          <p:cNvPr id="8" name="图片 7"/>
          <p:cNvPicPr>
            <a:picLocks noChangeAspect="1"/>
          </p:cNvPicPr>
          <p:nvPr/>
        </p:nvPicPr>
        <p:blipFill>
          <a:blip r:embed="rId3"/>
          <a:stretch>
            <a:fillRect/>
          </a:stretch>
        </p:blipFill>
        <p:spPr>
          <a:xfrm>
            <a:off x="1065862" y="1630770"/>
            <a:ext cx="3343275" cy="1724025"/>
          </a:xfrm>
          <a:prstGeom prst="rect">
            <a:avLst/>
          </a:prstGeom>
        </p:spPr>
      </p:pic>
      <p:cxnSp>
        <p:nvCxnSpPr>
          <p:cNvPr id="9" name="直接连接符 8"/>
          <p:cNvCxnSpPr/>
          <p:nvPr/>
        </p:nvCxnSpPr>
        <p:spPr>
          <a:xfrm>
            <a:off x="2586584" y="1210656"/>
            <a:ext cx="9910" cy="103546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589371" y="1314630"/>
            <a:ext cx="243555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2831505" y="1379656"/>
            <a:ext cx="4272" cy="857919"/>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835777" y="1509268"/>
            <a:ext cx="2189146" cy="492"/>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0800000">
            <a:off x="2252334" y="1442183"/>
            <a:ext cx="461665" cy="576440"/>
          </a:xfrm>
          <a:prstGeom prst="rect">
            <a:avLst/>
          </a:prstGeom>
          <a:noFill/>
        </p:spPr>
        <p:txBody>
          <a:bodyPr vert="eaVert" wrap="none" rtlCol="0">
            <a:spAutoFit/>
          </a:bodyPr>
          <a:lstStyle/>
          <a:p>
            <a:r>
              <a:rPr lang="en-US" altLang="zh-CN" dirty="0" smtClean="0">
                <a:solidFill>
                  <a:srgbClr val="FF0000"/>
                </a:solidFill>
              </a:rPr>
              <a:t>485A</a:t>
            </a:r>
            <a:endParaRPr lang="zh-CN" altLang="en-US" dirty="0">
              <a:solidFill>
                <a:srgbClr val="FF0000"/>
              </a:solidFill>
            </a:endParaRPr>
          </a:p>
        </p:txBody>
      </p:sp>
      <p:sp>
        <p:nvSpPr>
          <p:cNvPr id="15" name="文本框 14"/>
          <p:cNvSpPr txBox="1"/>
          <p:nvPr/>
        </p:nvSpPr>
        <p:spPr>
          <a:xfrm rot="10800000">
            <a:off x="2746044" y="1591902"/>
            <a:ext cx="461665" cy="568425"/>
          </a:xfrm>
          <a:prstGeom prst="rect">
            <a:avLst/>
          </a:prstGeom>
          <a:noFill/>
        </p:spPr>
        <p:txBody>
          <a:bodyPr vert="eaVert" wrap="none" rtlCol="0">
            <a:spAutoFit/>
          </a:bodyPr>
          <a:lstStyle/>
          <a:p>
            <a:r>
              <a:rPr lang="en-US" altLang="zh-CN" dirty="0" smtClean="0">
                <a:solidFill>
                  <a:srgbClr val="FF0000"/>
                </a:solidFill>
              </a:rPr>
              <a:t>485B</a:t>
            </a:r>
            <a:endParaRPr lang="zh-CN" altLang="en-US" dirty="0">
              <a:solidFill>
                <a:srgbClr val="FF0000"/>
              </a:solidFill>
            </a:endParaRPr>
          </a:p>
        </p:txBody>
      </p:sp>
      <p:pic>
        <p:nvPicPr>
          <p:cNvPr id="16" name="图片 15"/>
          <p:cNvPicPr>
            <a:picLocks noChangeAspect="1"/>
          </p:cNvPicPr>
          <p:nvPr/>
        </p:nvPicPr>
        <p:blipFill>
          <a:blip r:embed="rId4"/>
          <a:stretch>
            <a:fillRect/>
          </a:stretch>
        </p:blipFill>
        <p:spPr>
          <a:xfrm>
            <a:off x="5056049" y="1227501"/>
            <a:ext cx="2497508" cy="1404848"/>
          </a:xfrm>
          <a:prstGeom prst="rect">
            <a:avLst/>
          </a:prstGeom>
        </p:spPr>
      </p:pic>
      <p:cxnSp>
        <p:nvCxnSpPr>
          <p:cNvPr id="17" name="直接连接符 16"/>
          <p:cNvCxnSpPr/>
          <p:nvPr/>
        </p:nvCxnSpPr>
        <p:spPr>
          <a:xfrm>
            <a:off x="2589371" y="1210656"/>
            <a:ext cx="243555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825803" y="1396748"/>
            <a:ext cx="2189146" cy="492"/>
          </a:xfrm>
          <a:prstGeom prst="line">
            <a:avLst/>
          </a:prstGeom>
          <a:ln w="2540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a:stretch>
            <a:fillRect/>
          </a:stretch>
        </p:blipFill>
        <p:spPr>
          <a:xfrm>
            <a:off x="5097149" y="2329667"/>
            <a:ext cx="2497508" cy="1404848"/>
          </a:xfrm>
          <a:prstGeom prst="rect">
            <a:avLst/>
          </a:prstGeom>
        </p:spPr>
      </p:pic>
      <p:pic>
        <p:nvPicPr>
          <p:cNvPr id="20" name="图片 19"/>
          <p:cNvPicPr>
            <a:picLocks noChangeAspect="1"/>
          </p:cNvPicPr>
          <p:nvPr/>
        </p:nvPicPr>
        <p:blipFill>
          <a:blip r:embed="rId5"/>
          <a:stretch>
            <a:fillRect/>
          </a:stretch>
        </p:blipFill>
        <p:spPr>
          <a:xfrm>
            <a:off x="1032482" y="3519735"/>
            <a:ext cx="2175227" cy="1391274"/>
          </a:xfrm>
          <a:prstGeom prst="rect">
            <a:avLst/>
          </a:prstGeom>
        </p:spPr>
      </p:pic>
      <p:pic>
        <p:nvPicPr>
          <p:cNvPr id="21" name="图片 20"/>
          <p:cNvPicPr>
            <a:picLocks noChangeAspect="1"/>
          </p:cNvPicPr>
          <p:nvPr/>
        </p:nvPicPr>
        <p:blipFill>
          <a:blip r:embed="rId5"/>
          <a:stretch>
            <a:fillRect/>
          </a:stretch>
        </p:blipFill>
        <p:spPr>
          <a:xfrm>
            <a:off x="3321523" y="3498708"/>
            <a:ext cx="2175227" cy="1391274"/>
          </a:xfrm>
          <a:prstGeom prst="rect">
            <a:avLst/>
          </a:prstGeom>
        </p:spPr>
      </p:pic>
      <p:cxnSp>
        <p:nvCxnSpPr>
          <p:cNvPr id="22" name="直接箭头连接符 21"/>
          <p:cNvCxnSpPr>
            <a:stCxn id="16" idx="1"/>
          </p:cNvCxnSpPr>
          <p:nvPr/>
        </p:nvCxnSpPr>
        <p:spPr>
          <a:xfrm flipH="1">
            <a:off x="1948455" y="1929925"/>
            <a:ext cx="3107594" cy="22644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9" idx="1"/>
          </p:cNvCxnSpPr>
          <p:nvPr/>
        </p:nvCxnSpPr>
        <p:spPr>
          <a:xfrm flipH="1">
            <a:off x="4252576" y="3032091"/>
            <a:ext cx="844573" cy="11468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780684" y="4441732"/>
            <a:ext cx="1483932" cy="369332"/>
          </a:xfrm>
          <a:prstGeom prst="rect">
            <a:avLst/>
          </a:prstGeom>
          <a:noFill/>
        </p:spPr>
        <p:txBody>
          <a:bodyPr wrap="none" rtlCol="0">
            <a:spAutoFit/>
          </a:bodyPr>
          <a:lstStyle/>
          <a:p>
            <a:r>
              <a:rPr lang="en-US" altLang="zh-CN" dirty="0" smtClean="0">
                <a:solidFill>
                  <a:srgbClr val="00B0F0"/>
                </a:solidFill>
              </a:rPr>
              <a:t>Master Meter</a:t>
            </a:r>
            <a:endParaRPr lang="zh-CN" altLang="en-US" dirty="0">
              <a:solidFill>
                <a:srgbClr val="00B0F0"/>
              </a:solidFill>
            </a:endParaRPr>
          </a:p>
        </p:txBody>
      </p:sp>
      <p:sp>
        <p:nvSpPr>
          <p:cNvPr id="25" name="文本框 24"/>
          <p:cNvSpPr txBox="1"/>
          <p:nvPr/>
        </p:nvSpPr>
        <p:spPr>
          <a:xfrm>
            <a:off x="4152270" y="4423328"/>
            <a:ext cx="1301767" cy="369332"/>
          </a:xfrm>
          <a:prstGeom prst="rect">
            <a:avLst/>
          </a:prstGeom>
          <a:noFill/>
        </p:spPr>
        <p:txBody>
          <a:bodyPr wrap="none" rtlCol="0">
            <a:spAutoFit/>
          </a:bodyPr>
          <a:lstStyle/>
          <a:p>
            <a:r>
              <a:rPr lang="en-US" altLang="zh-CN" dirty="0" smtClean="0">
                <a:solidFill>
                  <a:srgbClr val="00B0F0"/>
                </a:solidFill>
              </a:rPr>
              <a:t>Slave Meter</a:t>
            </a:r>
            <a:endParaRPr lang="zh-CN" altLang="en-US" dirty="0">
              <a:solidFill>
                <a:srgbClr val="00B0F0"/>
              </a:solidFill>
            </a:endParaRPr>
          </a:p>
        </p:txBody>
      </p:sp>
      <p:sp>
        <p:nvSpPr>
          <p:cNvPr id="26" name="文本框 25"/>
          <p:cNvSpPr txBox="1"/>
          <p:nvPr/>
        </p:nvSpPr>
        <p:spPr>
          <a:xfrm>
            <a:off x="7998862" y="3703068"/>
            <a:ext cx="3435409" cy="738664"/>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400" dirty="0"/>
              <a:t>The communication line of the electricity meter needs two connections to the inverter Master and Slave</a:t>
            </a:r>
            <a:endParaRPr lang="zh-CN" altLang="en-US" sz="1400" dirty="0"/>
          </a:p>
        </p:txBody>
      </p:sp>
      <p:sp>
        <p:nvSpPr>
          <p:cNvPr id="27" name="矩形 26"/>
          <p:cNvSpPr/>
          <p:nvPr/>
        </p:nvSpPr>
        <p:spPr>
          <a:xfrm>
            <a:off x="7998862" y="1509268"/>
            <a:ext cx="3435409" cy="615553"/>
          </a:xfrm>
          <a:prstGeom prst="rect">
            <a:avLst/>
          </a:prstGeom>
        </p:spPr>
        <p:txBody>
          <a:bodyPr wrap="square">
            <a:spAutoFit/>
          </a:bodyPr>
          <a:lstStyle/>
          <a:p>
            <a:pPr marL="285750" indent="-285750" latinLnBrk="1">
              <a:buFont typeface="Wingdings" panose="05000000000000000000" pitchFamily="2" charset="2"/>
              <a:buChar char="Ø"/>
            </a:pPr>
            <a:r>
              <a:rPr lang="fr-FR" altLang="zh-CN" sz="1600" dirty="0"/>
              <a:t>Port 7:</a:t>
            </a:r>
            <a:r>
              <a:rPr lang="fr-FR" altLang="zh-CN" dirty="0"/>
              <a:t> </a:t>
            </a:r>
            <a:r>
              <a:rPr lang="fr-FR" altLang="zh-CN" sz="1400" dirty="0"/>
              <a:t>meter 485A communication</a:t>
            </a:r>
          </a:p>
          <a:p>
            <a:pPr marL="285750" indent="-285750" latinLnBrk="1">
              <a:buFont typeface="Wingdings" panose="05000000000000000000" pitchFamily="2" charset="2"/>
              <a:buChar char="Ø"/>
            </a:pPr>
            <a:r>
              <a:rPr lang="fr-FR" altLang="zh-CN" sz="1600" dirty="0"/>
              <a:t>Port 8: </a:t>
            </a:r>
            <a:r>
              <a:rPr lang="fr-FR" altLang="zh-CN" sz="1400" dirty="0"/>
              <a:t>Meter 485B communication</a:t>
            </a:r>
          </a:p>
        </p:txBody>
      </p:sp>
      <p:pic>
        <p:nvPicPr>
          <p:cNvPr id="28" name="图片 27"/>
          <p:cNvPicPr>
            <a:picLocks noChangeAspect="1"/>
          </p:cNvPicPr>
          <p:nvPr/>
        </p:nvPicPr>
        <p:blipFill>
          <a:blip r:embed="rId6"/>
          <a:stretch>
            <a:fillRect/>
          </a:stretch>
        </p:blipFill>
        <p:spPr>
          <a:xfrm>
            <a:off x="997728" y="5081125"/>
            <a:ext cx="5009047" cy="1503762"/>
          </a:xfrm>
          <a:prstGeom prst="rect">
            <a:avLst/>
          </a:prstGeom>
        </p:spPr>
      </p:pic>
      <p:sp>
        <p:nvSpPr>
          <p:cNvPr id="29" name="椭圆 28"/>
          <p:cNvSpPr/>
          <p:nvPr/>
        </p:nvSpPr>
        <p:spPr>
          <a:xfrm>
            <a:off x="3673650" y="5356599"/>
            <a:ext cx="1000899" cy="104420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7998862" y="5555533"/>
            <a:ext cx="3435409" cy="95410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400" dirty="0"/>
              <a:t>The communication lines of the master and slave computers are inserted into the Meter port through the control box in the COM interface diagram</a:t>
            </a:r>
            <a:endParaRPr lang="en-US" altLang="zh-CN" sz="1400" dirty="0"/>
          </a:p>
        </p:txBody>
      </p:sp>
    </p:spTree>
    <p:extLst>
      <p:ext uri="{BB962C8B-B14F-4D97-AF65-F5344CB8AC3E}">
        <p14:creationId xmlns:p14="http://schemas.microsoft.com/office/powerpoint/2010/main" val="2389627748"/>
      </p:ext>
    </p:extLst>
  </p:cSld>
  <p:clrMapOvr>
    <a:masterClrMapping/>
  </p:clrMapOvr>
  <p:transition advClick="0">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3151825"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EPS Output</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6" name="图片 5"/>
          <p:cNvPicPr>
            <a:picLocks noChangeAspect="1"/>
          </p:cNvPicPr>
          <p:nvPr/>
        </p:nvPicPr>
        <p:blipFill>
          <a:blip r:embed="rId3"/>
          <a:stretch>
            <a:fillRect/>
          </a:stretch>
        </p:blipFill>
        <p:spPr>
          <a:xfrm>
            <a:off x="9627162" y="3300162"/>
            <a:ext cx="2502322" cy="2311596"/>
          </a:xfrm>
          <a:prstGeom prst="rect">
            <a:avLst/>
          </a:prstGeom>
        </p:spPr>
      </p:pic>
      <p:sp>
        <p:nvSpPr>
          <p:cNvPr id="8" name="矩形 7"/>
          <p:cNvSpPr/>
          <p:nvPr/>
        </p:nvSpPr>
        <p:spPr>
          <a:xfrm>
            <a:off x="615229" y="764300"/>
            <a:ext cx="7064947"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The EPS output port is connected in parallel to the load electrical end</a:t>
            </a:r>
          </a:p>
        </p:txBody>
      </p:sp>
      <p:pic>
        <p:nvPicPr>
          <p:cNvPr id="9" name="图片 8"/>
          <p:cNvPicPr>
            <a:picLocks noChangeAspect="1"/>
          </p:cNvPicPr>
          <p:nvPr/>
        </p:nvPicPr>
        <p:blipFill>
          <a:blip r:embed="rId4"/>
          <a:stretch>
            <a:fillRect/>
          </a:stretch>
        </p:blipFill>
        <p:spPr>
          <a:xfrm>
            <a:off x="943396" y="3712291"/>
            <a:ext cx="3830827" cy="1150050"/>
          </a:xfrm>
          <a:prstGeom prst="rect">
            <a:avLst/>
          </a:prstGeom>
        </p:spPr>
      </p:pic>
      <p:cxnSp>
        <p:nvCxnSpPr>
          <p:cNvPr id="11" name="直接连接符 10"/>
          <p:cNvCxnSpPr/>
          <p:nvPr/>
        </p:nvCxnSpPr>
        <p:spPr>
          <a:xfrm>
            <a:off x="3358662" y="2338754"/>
            <a:ext cx="0" cy="782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5"/>
          <a:stretch>
            <a:fillRect/>
          </a:stretch>
        </p:blipFill>
        <p:spPr>
          <a:xfrm>
            <a:off x="943395" y="1295810"/>
            <a:ext cx="3830827" cy="2132986"/>
          </a:xfrm>
          <a:prstGeom prst="rect">
            <a:avLst/>
          </a:prstGeom>
        </p:spPr>
      </p:pic>
      <p:sp>
        <p:nvSpPr>
          <p:cNvPr id="13" name="矩形 12"/>
          <p:cNvSpPr/>
          <p:nvPr/>
        </p:nvSpPr>
        <p:spPr>
          <a:xfrm>
            <a:off x="3156438" y="1431770"/>
            <a:ext cx="571500" cy="2003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623015" y="3956539"/>
            <a:ext cx="676424" cy="78253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6"/>
          <a:stretch>
            <a:fillRect/>
          </a:stretch>
        </p:blipFill>
        <p:spPr>
          <a:xfrm>
            <a:off x="4941260" y="1285987"/>
            <a:ext cx="3135499" cy="1836189"/>
          </a:xfrm>
          <a:prstGeom prst="rect">
            <a:avLst/>
          </a:prstGeom>
        </p:spPr>
      </p:pic>
      <p:pic>
        <p:nvPicPr>
          <p:cNvPr id="16" name="图片 15"/>
          <p:cNvPicPr>
            <a:picLocks noChangeAspect="1"/>
          </p:cNvPicPr>
          <p:nvPr/>
        </p:nvPicPr>
        <p:blipFill>
          <a:blip r:embed="rId6"/>
          <a:stretch>
            <a:fillRect/>
          </a:stretch>
        </p:blipFill>
        <p:spPr>
          <a:xfrm>
            <a:off x="8341062" y="1285987"/>
            <a:ext cx="3135499" cy="1836189"/>
          </a:xfrm>
          <a:prstGeom prst="rect">
            <a:avLst/>
          </a:prstGeom>
        </p:spPr>
      </p:pic>
      <p:cxnSp>
        <p:nvCxnSpPr>
          <p:cNvPr id="17" name="直接连接符 16"/>
          <p:cNvCxnSpPr/>
          <p:nvPr/>
        </p:nvCxnSpPr>
        <p:spPr>
          <a:xfrm flipH="1">
            <a:off x="8301809" y="5006194"/>
            <a:ext cx="1660530" cy="3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8301809" y="3300163"/>
            <a:ext cx="1247" cy="1706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028307" y="3300163"/>
            <a:ext cx="3411198" cy="89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0439503" y="2443359"/>
            <a:ext cx="0" cy="8568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0396774" y="2417720"/>
            <a:ext cx="85458" cy="102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V="1">
            <a:off x="7028307" y="2468685"/>
            <a:ext cx="0" cy="840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985579" y="2406876"/>
            <a:ext cx="85458" cy="102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259080" y="3248888"/>
            <a:ext cx="85458" cy="1025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flipH="1">
            <a:off x="8155585" y="5134708"/>
            <a:ext cx="1806754" cy="175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8173899" y="3402712"/>
            <a:ext cx="3815" cy="17495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841404" y="3402712"/>
            <a:ext cx="34347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841404" y="2513171"/>
            <a:ext cx="7142" cy="8895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791695" y="2412751"/>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flipH="1" flipV="1">
            <a:off x="10269021" y="2520269"/>
            <a:ext cx="7142" cy="8895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10219312" y="2419849"/>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131170" y="3351809"/>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693777" y="1326184"/>
            <a:ext cx="1239185" cy="369332"/>
          </a:xfrm>
          <a:prstGeom prst="rect">
            <a:avLst/>
          </a:prstGeom>
          <a:noFill/>
          <a:ln>
            <a:noFill/>
          </a:ln>
        </p:spPr>
        <p:txBody>
          <a:bodyPr wrap="none" rtlCol="0">
            <a:spAutoFit/>
          </a:bodyPr>
          <a:lstStyle/>
          <a:p>
            <a:r>
              <a:rPr lang="en-US" altLang="zh-CN" dirty="0" smtClean="0">
                <a:solidFill>
                  <a:schemeClr val="bg1"/>
                </a:solidFill>
              </a:rPr>
              <a:t>Master EPS</a:t>
            </a:r>
            <a:endParaRPr lang="zh-CN" altLang="en-US" dirty="0">
              <a:solidFill>
                <a:schemeClr val="bg1"/>
              </a:solidFill>
            </a:endParaRPr>
          </a:p>
        </p:txBody>
      </p:sp>
      <p:sp>
        <p:nvSpPr>
          <p:cNvPr id="34" name="文本框 33"/>
          <p:cNvSpPr txBox="1"/>
          <p:nvPr/>
        </p:nvSpPr>
        <p:spPr>
          <a:xfrm>
            <a:off x="10173255" y="1342259"/>
            <a:ext cx="1057021" cy="369332"/>
          </a:xfrm>
          <a:prstGeom prst="rect">
            <a:avLst/>
          </a:prstGeom>
          <a:noFill/>
          <a:ln>
            <a:noFill/>
          </a:ln>
        </p:spPr>
        <p:txBody>
          <a:bodyPr wrap="none" rtlCol="0">
            <a:spAutoFit/>
          </a:bodyPr>
          <a:lstStyle/>
          <a:p>
            <a:r>
              <a:rPr lang="en-US" altLang="zh-CN" dirty="0" smtClean="0">
                <a:solidFill>
                  <a:schemeClr val="bg1"/>
                </a:solidFill>
              </a:rPr>
              <a:t>Slave EPS</a:t>
            </a:r>
            <a:endParaRPr lang="zh-CN" altLang="en-US" dirty="0">
              <a:solidFill>
                <a:schemeClr val="bg1"/>
              </a:solidFill>
            </a:endParaRPr>
          </a:p>
        </p:txBody>
      </p:sp>
      <p:sp>
        <p:nvSpPr>
          <p:cNvPr id="35" name="文本框 34"/>
          <p:cNvSpPr txBox="1"/>
          <p:nvPr/>
        </p:nvSpPr>
        <p:spPr>
          <a:xfrm>
            <a:off x="927756" y="5268791"/>
            <a:ext cx="5057738" cy="738664"/>
          </a:xfrm>
          <a:prstGeom prst="rect">
            <a:avLst/>
          </a:prstGeom>
          <a:noFill/>
        </p:spPr>
        <p:txBody>
          <a:bodyPr wrap="square" rtlCol="0">
            <a:spAutoFit/>
          </a:bodyPr>
          <a:lstStyle/>
          <a:p>
            <a:pPr marL="285750" indent="-285750" latinLnBrk="1">
              <a:buFont typeface="Wingdings" panose="05000000000000000000" pitchFamily="2" charset="2"/>
              <a:buChar char="Ø"/>
            </a:pPr>
            <a:r>
              <a:rPr lang="en-US" altLang="zh-CN" sz="1400" dirty="0"/>
              <a:t>Connect L/N line from EPS BRK of main-slave machine</a:t>
            </a:r>
          </a:p>
          <a:p>
            <a:pPr marL="285750" indent="-285750" latinLnBrk="1">
              <a:buFont typeface="Wingdings" panose="05000000000000000000" pitchFamily="2" charset="2"/>
              <a:buChar char="Ø"/>
            </a:pPr>
            <a:r>
              <a:rPr lang="en-US" altLang="zh-CN" sz="1400" dirty="0"/>
              <a:t>Waterproof terminals through EPS</a:t>
            </a:r>
          </a:p>
          <a:p>
            <a:pPr marL="285750" indent="-285750" latinLnBrk="1">
              <a:buFont typeface="Wingdings" panose="05000000000000000000" pitchFamily="2" charset="2"/>
              <a:buChar char="Ø"/>
            </a:pPr>
            <a:r>
              <a:rPr lang="en-US" altLang="zh-CN" sz="1400" dirty="0"/>
              <a:t>Connect in parallel to household load</a:t>
            </a:r>
          </a:p>
        </p:txBody>
      </p:sp>
    </p:spTree>
    <p:extLst>
      <p:ext uri="{BB962C8B-B14F-4D97-AF65-F5344CB8AC3E}">
        <p14:creationId xmlns:p14="http://schemas.microsoft.com/office/powerpoint/2010/main" val="1513747767"/>
      </p:ext>
    </p:extLst>
  </p:cSld>
  <p:clrMapOvr>
    <a:masterClrMapping/>
  </p:clrMapOvr>
  <p:transition advClick="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073"/>
          <p:cNvSpPr txBox="1">
            <a:spLocks/>
          </p:cNvSpPr>
          <p:nvPr/>
        </p:nvSpPr>
        <p:spPr>
          <a:xfrm>
            <a:off x="1338685" y="4717881"/>
            <a:ext cx="9937104" cy="1374333"/>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zh-CN" altLang="en-US" sz="3200" b="1" kern="1200" dirty="0">
                <a:solidFill>
                  <a:srgbClr val="2D5596"/>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50000"/>
              </a:lnSpc>
            </a:pPr>
            <a:r>
              <a:rPr lang="zh-CN" altLang="en-US" dirty="0" smtClean="0">
                <a:solidFill>
                  <a:schemeClr val="tx2"/>
                </a:solidFill>
                <a:latin typeface="微软雅黑" panose="020B0503020204020204" pitchFamily="34" charset="-122"/>
                <a:sym typeface="+mn-ea"/>
              </a:rPr>
              <a:t/>
            </a:r>
            <a:br>
              <a:rPr lang="zh-CN" altLang="en-US" dirty="0" smtClean="0">
                <a:solidFill>
                  <a:schemeClr val="tx2"/>
                </a:solidFill>
                <a:latin typeface="微软雅黑" panose="020B0503020204020204" pitchFamily="34" charset="-122"/>
                <a:sym typeface="+mn-ea"/>
              </a:rPr>
            </a:br>
            <a:endParaRPr lang="zh-CN" altLang="en-US" sz="2400" dirty="0">
              <a:solidFill>
                <a:srgbClr val="002060"/>
              </a:solidFill>
              <a:latin typeface="微软雅黑" panose="020B0503020204020204" pitchFamily="34" charset="-122"/>
            </a:endParaRPr>
          </a:p>
        </p:txBody>
      </p:sp>
      <p:sp>
        <p:nvSpPr>
          <p:cNvPr id="6" name="文本框 5"/>
          <p:cNvSpPr txBox="1"/>
          <p:nvPr/>
        </p:nvSpPr>
        <p:spPr>
          <a:xfrm>
            <a:off x="304800" y="251732"/>
            <a:ext cx="4290342" cy="461665"/>
          </a:xfrm>
          <a:prstGeom prst="rect">
            <a:avLst/>
          </a:prstGeom>
          <a:noFill/>
        </p:spPr>
        <p:txBody>
          <a:bodyPr wrap="non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Communication Accessory</a:t>
            </a: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813499" y="1523425"/>
            <a:ext cx="6364540" cy="2167353"/>
            <a:chOff x="950659" y="4248478"/>
            <a:chExt cx="6364540" cy="2167353"/>
          </a:xfrm>
        </p:grpSpPr>
        <p:sp>
          <p:nvSpPr>
            <p:cNvPr id="9" name="iSľîḍe">
              <a:extLst>
                <a:ext uri="{FF2B5EF4-FFF2-40B4-BE49-F238E27FC236}">
                  <a16:creationId xmlns:a16="http://schemas.microsoft.com/office/drawing/2014/main" id="{77816032-419F-4D2A-B14B-4AB3AD500C83}"/>
                </a:ext>
              </a:extLst>
            </p:cNvPr>
            <p:cNvSpPr/>
            <p:nvPr/>
          </p:nvSpPr>
          <p:spPr>
            <a:xfrm>
              <a:off x="950659" y="5815774"/>
              <a:ext cx="6364540"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0" name="文本框 9">
              <a:extLst>
                <a:ext uri="{FF2B5EF4-FFF2-40B4-BE49-F238E27FC236}">
                  <a16:creationId xmlns:a16="http://schemas.microsoft.com/office/drawing/2014/main" id="{8B7317D1-732C-4821-A3F7-5172EA775D7F}"/>
                </a:ext>
              </a:extLst>
            </p:cNvPr>
            <p:cNvSpPr txBox="1"/>
            <p:nvPr/>
          </p:nvSpPr>
          <p:spPr>
            <a:xfrm>
              <a:off x="1013789" y="5932908"/>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03</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1" name="Synergistically utilize technically sound portals with frictionless chains. Dramatically customize…">
              <a:extLst>
                <a:ext uri="{FF2B5EF4-FFF2-40B4-BE49-F238E27FC236}">
                  <a16:creationId xmlns:a16="http://schemas.microsoft.com/office/drawing/2014/main" id="{5B70D5A0-35F1-4EEF-A29C-BD27787BC931}"/>
                </a:ext>
              </a:extLst>
            </p:cNvPr>
            <p:cNvSpPr txBox="1"/>
            <p:nvPr/>
          </p:nvSpPr>
          <p:spPr>
            <a:xfrm>
              <a:off x="1609550" y="5878307"/>
              <a:ext cx="561039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External indicator lights, ensuring collection status at a glance</a:t>
              </a:r>
            </a:p>
          </p:txBody>
        </p:sp>
        <p:grpSp>
          <p:nvGrpSpPr>
            <p:cNvPr id="12" name="组合 11"/>
            <p:cNvGrpSpPr/>
            <p:nvPr/>
          </p:nvGrpSpPr>
          <p:grpSpPr>
            <a:xfrm>
              <a:off x="950659" y="4248478"/>
              <a:ext cx="6364540" cy="1383705"/>
              <a:chOff x="1217359" y="2352180"/>
              <a:chExt cx="6364540" cy="1383705"/>
            </a:xfrm>
          </p:grpSpPr>
          <p:sp>
            <p:nvSpPr>
              <p:cNvPr id="13" name="îṥḷiďe">
                <a:extLst>
                  <a:ext uri="{FF2B5EF4-FFF2-40B4-BE49-F238E27FC236}">
                    <a16:creationId xmlns:a16="http://schemas.microsoft.com/office/drawing/2014/main" id="{125EFBB7-8485-41E6-9B82-B4C1C4AF24C0}"/>
                  </a:ext>
                </a:extLst>
              </p:cNvPr>
              <p:cNvSpPr/>
              <p:nvPr/>
            </p:nvSpPr>
            <p:spPr>
              <a:xfrm>
                <a:off x="1217359" y="3135828"/>
                <a:ext cx="6269290"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4" name="文本框 13">
                <a:extLst>
                  <a:ext uri="{FF2B5EF4-FFF2-40B4-BE49-F238E27FC236}">
                    <a16:creationId xmlns:a16="http://schemas.microsoft.com/office/drawing/2014/main" id="{CF22FB79-9B46-4DDE-A522-8999C7A3188D}"/>
                  </a:ext>
                </a:extLst>
              </p:cNvPr>
              <p:cNvSpPr txBox="1"/>
              <p:nvPr/>
            </p:nvSpPr>
            <p:spPr>
              <a:xfrm>
                <a:off x="1280489" y="3238367"/>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02</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5"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1876250" y="3278477"/>
                <a:ext cx="5172249"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nSpc>
                    <a:spcPct val="150000"/>
                  </a:lnSpc>
                  <a:spcAft>
                    <a:spcPts val="600"/>
                  </a:spcAft>
                  <a:defRPr/>
                </a:pPr>
                <a:r>
                  <a:rPr lang="en-US" altLang="zh-CN" sz="1600" kern="0" dirty="0">
                    <a:solidFill>
                      <a:schemeClr val="tx1">
                        <a:lumMod val="75000"/>
                        <a:lumOff val="25000"/>
                      </a:schemeClr>
                    </a:solidFill>
                    <a:latin typeface="Arial" panose="020B0604020202020204" pitchFamily="34" charset="0"/>
                    <a:cs typeface="Arial" panose="020B0604020202020204" pitchFamily="34" charset="0"/>
                  </a:rPr>
                  <a:t>Independent module, protecting internal parts of inverter</a:t>
                </a:r>
              </a:p>
            </p:txBody>
          </p:sp>
          <p:sp>
            <p:nvSpPr>
              <p:cNvPr id="16" name="ïSḻîḍê">
                <a:extLst>
                  <a:ext uri="{FF2B5EF4-FFF2-40B4-BE49-F238E27FC236}">
                    <a16:creationId xmlns:a16="http://schemas.microsoft.com/office/drawing/2014/main" id="{EEFC21E5-3541-4175-8CEC-AC01A2B669E9}"/>
                  </a:ext>
                </a:extLst>
              </p:cNvPr>
              <p:cNvSpPr/>
              <p:nvPr/>
            </p:nvSpPr>
            <p:spPr>
              <a:xfrm>
                <a:off x="1217359" y="2352180"/>
                <a:ext cx="6364540"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p>
            </p:txBody>
          </p:sp>
          <p:sp>
            <p:nvSpPr>
              <p:cNvPr id="17" name="文本框 16">
                <a:extLst>
                  <a:ext uri="{FF2B5EF4-FFF2-40B4-BE49-F238E27FC236}">
                    <a16:creationId xmlns:a16="http://schemas.microsoft.com/office/drawing/2014/main" id="{CF22FB79-9B46-4DDE-A522-8999C7A3188D}"/>
                  </a:ext>
                </a:extLst>
              </p:cNvPr>
              <p:cNvSpPr txBox="1"/>
              <p:nvPr/>
            </p:nvSpPr>
            <p:spPr>
              <a:xfrm>
                <a:off x="1280489" y="2458368"/>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01</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8" name="Synergistically utilize technically sound portals with frictionless chains. Dramatically customize…">
                <a:extLst>
                  <a:ext uri="{FF2B5EF4-FFF2-40B4-BE49-F238E27FC236}">
                    <a16:creationId xmlns:a16="http://schemas.microsoft.com/office/drawing/2014/main" id="{A1144C03-EB33-4E55-A84B-785CCAA10FF4}"/>
                  </a:ext>
                </a:extLst>
              </p:cNvPr>
              <p:cNvSpPr txBox="1"/>
              <p:nvPr/>
            </p:nvSpPr>
            <p:spPr>
              <a:xfrm>
                <a:off x="1876251" y="2423678"/>
                <a:ext cx="4553124"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Plug and play, no extra power supply is required</a:t>
                </a:r>
              </a:p>
            </p:txBody>
          </p:sp>
        </p:grpSp>
      </p:grpSp>
      <p:grpSp>
        <p:nvGrpSpPr>
          <p:cNvPr id="19" name="组合 18"/>
          <p:cNvGrpSpPr/>
          <p:nvPr/>
        </p:nvGrpSpPr>
        <p:grpSpPr>
          <a:xfrm>
            <a:off x="8116247" y="2583433"/>
            <a:ext cx="1475644" cy="2720523"/>
            <a:chOff x="7777979" y="3691652"/>
            <a:chExt cx="1646962" cy="3036368"/>
          </a:xfrm>
        </p:grpSpPr>
        <p:sp>
          <p:nvSpPr>
            <p:cNvPr id="22" name="圆角矩形 21"/>
            <p:cNvSpPr/>
            <p:nvPr/>
          </p:nvSpPr>
          <p:spPr>
            <a:xfrm>
              <a:off x="7777979" y="3691652"/>
              <a:ext cx="1646962" cy="2237566"/>
            </a:xfrm>
            <a:prstGeom prst="round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798875" y="6006652"/>
              <a:ext cx="1604185" cy="721368"/>
            </a:xfrm>
            <a:prstGeom prst="rect">
              <a:avLst/>
            </a:prstGeom>
            <a:noFill/>
          </p:spPr>
          <p:txBody>
            <a:bodyPr wrap="none" rtlCol="0">
              <a:spAutoFit/>
            </a:bodyPr>
            <a:lstStyle/>
            <a:p>
              <a:pPr algn="ctr">
                <a:lnSpc>
                  <a:spcPct val="150000"/>
                </a:lnSpc>
              </a:pPr>
              <a:r>
                <a:rPr lang="en-US" altLang="zh-CN" sz="1200" dirty="0">
                  <a:solidFill>
                    <a:schemeClr val="tx1">
                      <a:lumMod val="65000"/>
                      <a:lumOff val="35000"/>
                    </a:schemeClr>
                  </a:solidFill>
                  <a:cs typeface="Arial" panose="020B0604020202020204" pitchFamily="34" charset="0"/>
                </a:rPr>
                <a:t>Wi-Fi Stick </a:t>
              </a:r>
            </a:p>
            <a:p>
              <a:pPr algn="ctr">
                <a:lnSpc>
                  <a:spcPct val="150000"/>
                </a:lnSpc>
              </a:pPr>
              <a:r>
                <a:rPr lang="en-US" altLang="zh-CN" sz="1200" dirty="0">
                  <a:solidFill>
                    <a:schemeClr val="tx1">
                      <a:lumMod val="65000"/>
                      <a:lumOff val="35000"/>
                    </a:schemeClr>
                  </a:solidFill>
                  <a:cs typeface="Arial" panose="020B0604020202020204" pitchFamily="34" charset="0"/>
                </a:rPr>
                <a:t>for </a:t>
              </a:r>
              <a:r>
                <a:rPr lang="en-US" altLang="zh-CN" sz="1200" dirty="0" err="1" smtClean="0">
                  <a:solidFill>
                    <a:schemeClr val="tx1">
                      <a:lumMod val="65000"/>
                      <a:lumOff val="35000"/>
                    </a:schemeClr>
                  </a:solidFill>
                  <a:cs typeface="Arial" panose="020B0604020202020204" pitchFamily="34" charset="0"/>
                </a:rPr>
                <a:t>GHybrid</a:t>
              </a:r>
              <a:r>
                <a:rPr lang="en-US" altLang="zh-CN" sz="1200" dirty="0" smtClean="0">
                  <a:solidFill>
                    <a:schemeClr val="tx1">
                      <a:lumMod val="65000"/>
                      <a:lumOff val="35000"/>
                    </a:schemeClr>
                  </a:solidFill>
                  <a:cs typeface="Arial" panose="020B0604020202020204" pitchFamily="34" charset="0"/>
                </a:rPr>
                <a:t> Inverter</a:t>
              </a:r>
              <a:endParaRPr lang="zh-CN" altLang="en-US" sz="1200" dirty="0">
                <a:solidFill>
                  <a:schemeClr val="tx1">
                    <a:lumMod val="65000"/>
                    <a:lumOff val="35000"/>
                  </a:schemeClr>
                </a:solidFill>
                <a:cs typeface="Arial" panose="020B0604020202020204" pitchFamily="34" charset="0"/>
              </a:endParaRPr>
            </a:p>
          </p:txBody>
        </p:sp>
      </p:grpSp>
      <p:sp>
        <p:nvSpPr>
          <p:cNvPr id="30" name="iSľîḍe">
            <a:extLst>
              <a:ext uri="{FF2B5EF4-FFF2-40B4-BE49-F238E27FC236}">
                <a16:creationId xmlns:a16="http://schemas.microsoft.com/office/drawing/2014/main" id="{77816032-419F-4D2A-B14B-4AB3AD500C83}"/>
              </a:ext>
            </a:extLst>
          </p:cNvPr>
          <p:cNvSpPr/>
          <p:nvPr/>
        </p:nvSpPr>
        <p:spPr>
          <a:xfrm>
            <a:off x="790639" y="3946701"/>
            <a:ext cx="6364540"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a:t>breakpoints retransmit.</a:t>
            </a:r>
            <a:endParaRPr lang="zh-CN" altLang="en-US" dirty="0"/>
          </a:p>
        </p:txBody>
      </p:sp>
      <p:sp>
        <p:nvSpPr>
          <p:cNvPr id="31" name="文本框 30">
            <a:extLst>
              <a:ext uri="{FF2B5EF4-FFF2-40B4-BE49-F238E27FC236}">
                <a16:creationId xmlns:a16="http://schemas.microsoft.com/office/drawing/2014/main" id="{8B7317D1-732C-4821-A3F7-5172EA775D7F}"/>
              </a:ext>
            </a:extLst>
          </p:cNvPr>
          <p:cNvSpPr txBox="1"/>
          <p:nvPr/>
        </p:nvSpPr>
        <p:spPr>
          <a:xfrm>
            <a:off x="853769" y="4063835"/>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04</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32" name="Synergistically utilize technically sound portals with frictionless chains. Dramatically customize…">
            <a:extLst>
              <a:ext uri="{FF2B5EF4-FFF2-40B4-BE49-F238E27FC236}">
                <a16:creationId xmlns:a16="http://schemas.microsoft.com/office/drawing/2014/main" id="{5B70D5A0-35F1-4EEF-A29C-BD27787BC931}"/>
              </a:ext>
            </a:extLst>
          </p:cNvPr>
          <p:cNvSpPr txBox="1"/>
          <p:nvPr/>
        </p:nvSpPr>
        <p:spPr>
          <a:xfrm>
            <a:off x="1449530" y="4009234"/>
            <a:ext cx="561039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Waterproof design, resistant to bad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weather</a:t>
            </a:r>
            <a:endParaRPr lang="en-US" altLang="zh-CN"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3" name="iSľîḍe">
            <a:extLst>
              <a:ext uri="{FF2B5EF4-FFF2-40B4-BE49-F238E27FC236}">
                <a16:creationId xmlns:a16="http://schemas.microsoft.com/office/drawing/2014/main" id="{77816032-419F-4D2A-B14B-4AB3AD500C83}"/>
              </a:ext>
            </a:extLst>
          </p:cNvPr>
          <p:cNvSpPr/>
          <p:nvPr/>
        </p:nvSpPr>
        <p:spPr>
          <a:xfrm>
            <a:off x="800799" y="4820461"/>
            <a:ext cx="6364540" cy="600057"/>
          </a:xfrm>
          <a:prstGeom prst="rect">
            <a:avLst/>
          </a:prstGeom>
          <a:solidFill>
            <a:schemeClr val="bg1"/>
          </a:solidFill>
          <a:ln>
            <a:noFill/>
          </a:ln>
          <a:effectLst>
            <a:outerShdw blurRad="584200" dist="203200" dir="5400000" sx="92000" sy="92000" algn="ctr" rotWithShape="0">
              <a:schemeClr val="accent6">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a:t>breakpoints retransmit.</a:t>
            </a:r>
            <a:endParaRPr lang="zh-CN" altLang="en-US" dirty="0"/>
          </a:p>
        </p:txBody>
      </p:sp>
      <p:sp>
        <p:nvSpPr>
          <p:cNvPr id="34" name="文本框 33">
            <a:extLst>
              <a:ext uri="{FF2B5EF4-FFF2-40B4-BE49-F238E27FC236}">
                <a16:creationId xmlns:a16="http://schemas.microsoft.com/office/drawing/2014/main" id="{8B7317D1-732C-4821-A3F7-5172EA775D7F}"/>
              </a:ext>
            </a:extLst>
          </p:cNvPr>
          <p:cNvSpPr txBox="1"/>
          <p:nvPr/>
        </p:nvSpPr>
        <p:spPr>
          <a:xfrm>
            <a:off x="863929" y="4937595"/>
            <a:ext cx="532631" cy="461665"/>
          </a:xfrm>
          <a:prstGeom prst="rect">
            <a:avLst/>
          </a:prstGeom>
          <a:noFill/>
        </p:spPr>
        <p:txBody>
          <a:bodyPr wrap="square" rtlCol="0">
            <a:spAutoFit/>
          </a:bodyPr>
          <a:lstStyle/>
          <a:p>
            <a:r>
              <a:rPr lang="en-US" altLang="zh-CN" sz="2400" b="1" dirty="0" smtClean="0">
                <a:solidFill>
                  <a:srgbClr val="92D050"/>
                </a:solidFill>
                <a:latin typeface="Arial" panose="020B0604020202020204" pitchFamily="34" charset="0"/>
                <a:ea typeface="思源黑体 CN Heavy" panose="020B0A00000000000000" pitchFamily="34" charset="-122"/>
                <a:cs typeface="Arial" panose="020B0604020202020204" pitchFamily="34" charset="0"/>
              </a:rPr>
              <a:t>05</a:t>
            </a:r>
            <a:endParaRPr lang="zh-CN" altLang="en-US" sz="2400" b="1" dirty="0">
              <a:solidFill>
                <a:srgbClr val="92D050"/>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35" name="Synergistically utilize technically sound portals with frictionless chains. Dramatically customize…">
            <a:extLst>
              <a:ext uri="{FF2B5EF4-FFF2-40B4-BE49-F238E27FC236}">
                <a16:creationId xmlns:a16="http://schemas.microsoft.com/office/drawing/2014/main" id="{5B70D5A0-35F1-4EEF-A29C-BD27787BC931}"/>
              </a:ext>
            </a:extLst>
          </p:cNvPr>
          <p:cNvSpPr txBox="1"/>
          <p:nvPr/>
        </p:nvSpPr>
        <p:spPr>
          <a:xfrm>
            <a:off x="1459690" y="4882994"/>
            <a:ext cx="561039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200000"/>
              </a:lnSpc>
            </a:pPr>
            <a:r>
              <a:rPr lang="en-US" altLang="zh-CN" sz="1600" dirty="0">
                <a:solidFill>
                  <a:schemeClr val="tx1">
                    <a:lumMod val="65000"/>
                    <a:lumOff val="35000"/>
                  </a:schemeClr>
                </a:solidFill>
                <a:latin typeface="Arial" panose="020B0604020202020204" pitchFamily="34" charset="0"/>
                <a:cs typeface="Arial" panose="020B0604020202020204" pitchFamily="34" charset="0"/>
              </a:rPr>
              <a:t>External design, easy to replace faulty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equipment</a:t>
            </a:r>
            <a:endParaRPr lang="en-US" altLang="zh-CN"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26" name="Picture 2" descr="https://www.solarman.cn/uploads/20200327/ae8ca29d7b58952fea43ebebd053037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18" t="424" r="18858" b="1779"/>
          <a:stretch/>
        </p:blipFill>
        <p:spPr bwMode="auto">
          <a:xfrm>
            <a:off x="8332831" y="2819054"/>
            <a:ext cx="1057815" cy="156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74360"/>
      </p:ext>
    </p:extLst>
  </p:cSld>
  <p:clrMapOvr>
    <a:masterClrMapping/>
  </p:clrMapOvr>
  <p:transition advClick="0">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矩形 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92D050"/>
              </a:solidFill>
            </a:endParaRPr>
          </a:p>
        </p:txBody>
      </p:sp>
      <p:sp>
        <p:nvSpPr>
          <p:cNvPr id="10" name="文本框 9"/>
          <p:cNvSpPr txBox="1"/>
          <p:nvPr/>
        </p:nvSpPr>
        <p:spPr>
          <a:xfrm>
            <a:off x="304800" y="251732"/>
            <a:ext cx="3663182"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PV Connection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5" name="图片 4"/>
          <p:cNvPicPr>
            <a:picLocks noChangeAspect="1"/>
          </p:cNvPicPr>
          <p:nvPr/>
        </p:nvPicPr>
        <p:blipFill>
          <a:blip r:embed="rId3"/>
          <a:stretch>
            <a:fillRect/>
          </a:stretch>
        </p:blipFill>
        <p:spPr>
          <a:xfrm>
            <a:off x="5296256" y="3225541"/>
            <a:ext cx="1262828" cy="1602959"/>
          </a:xfrm>
          <a:prstGeom prst="rect">
            <a:avLst/>
          </a:prstGeom>
        </p:spPr>
      </p:pic>
      <p:pic>
        <p:nvPicPr>
          <p:cNvPr id="6" name="图片 5"/>
          <p:cNvPicPr>
            <a:picLocks noChangeAspect="1"/>
          </p:cNvPicPr>
          <p:nvPr/>
        </p:nvPicPr>
        <p:blipFill>
          <a:blip r:embed="rId3"/>
          <a:stretch>
            <a:fillRect/>
          </a:stretch>
        </p:blipFill>
        <p:spPr>
          <a:xfrm>
            <a:off x="6817344" y="3225541"/>
            <a:ext cx="1262828" cy="1602959"/>
          </a:xfrm>
          <a:prstGeom prst="rect">
            <a:avLst/>
          </a:prstGeom>
        </p:spPr>
      </p:pic>
      <p:pic>
        <p:nvPicPr>
          <p:cNvPr id="8" name="图片 7"/>
          <p:cNvPicPr>
            <a:picLocks noChangeAspect="1"/>
          </p:cNvPicPr>
          <p:nvPr/>
        </p:nvPicPr>
        <p:blipFill>
          <a:blip r:embed="rId4"/>
          <a:stretch>
            <a:fillRect/>
          </a:stretch>
        </p:blipFill>
        <p:spPr>
          <a:xfrm>
            <a:off x="8341062" y="3405417"/>
            <a:ext cx="3135499" cy="1836189"/>
          </a:xfrm>
          <a:prstGeom prst="rect">
            <a:avLst/>
          </a:prstGeom>
        </p:spPr>
      </p:pic>
      <p:pic>
        <p:nvPicPr>
          <p:cNvPr id="9" name="图片 8"/>
          <p:cNvPicPr>
            <a:picLocks noChangeAspect="1"/>
          </p:cNvPicPr>
          <p:nvPr/>
        </p:nvPicPr>
        <p:blipFill>
          <a:blip r:embed="rId4"/>
          <a:stretch>
            <a:fillRect/>
          </a:stretch>
        </p:blipFill>
        <p:spPr>
          <a:xfrm>
            <a:off x="8341062" y="1285987"/>
            <a:ext cx="3135499" cy="1836189"/>
          </a:xfrm>
          <a:prstGeom prst="rect">
            <a:avLst/>
          </a:prstGeom>
        </p:spPr>
      </p:pic>
      <p:sp>
        <p:nvSpPr>
          <p:cNvPr id="11" name="矩形 10"/>
          <p:cNvSpPr/>
          <p:nvPr/>
        </p:nvSpPr>
        <p:spPr>
          <a:xfrm>
            <a:off x="619618" y="760654"/>
            <a:ext cx="2301336"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PV electrical wiring</a:t>
            </a:r>
            <a:endParaRPr lang="en-US" altLang="zh-CN" b="1" dirty="0">
              <a:solidFill>
                <a:srgbClr val="92D050"/>
              </a:solidFill>
            </a:endParaRPr>
          </a:p>
        </p:txBody>
      </p:sp>
      <p:pic>
        <p:nvPicPr>
          <p:cNvPr id="12" name="图片 11"/>
          <p:cNvPicPr>
            <a:picLocks noChangeAspect="1"/>
          </p:cNvPicPr>
          <p:nvPr/>
        </p:nvPicPr>
        <p:blipFill>
          <a:blip r:embed="rId5"/>
          <a:stretch>
            <a:fillRect/>
          </a:stretch>
        </p:blipFill>
        <p:spPr>
          <a:xfrm>
            <a:off x="943396" y="3712291"/>
            <a:ext cx="3830827" cy="1150050"/>
          </a:xfrm>
          <a:prstGeom prst="rect">
            <a:avLst/>
          </a:prstGeom>
        </p:spPr>
      </p:pic>
      <p:pic>
        <p:nvPicPr>
          <p:cNvPr id="13" name="图片 12"/>
          <p:cNvPicPr>
            <a:picLocks noChangeAspect="1"/>
          </p:cNvPicPr>
          <p:nvPr/>
        </p:nvPicPr>
        <p:blipFill>
          <a:blip r:embed="rId6"/>
          <a:stretch>
            <a:fillRect/>
          </a:stretch>
        </p:blipFill>
        <p:spPr>
          <a:xfrm>
            <a:off x="943395" y="1295810"/>
            <a:ext cx="3830827" cy="2132986"/>
          </a:xfrm>
          <a:prstGeom prst="rect">
            <a:avLst/>
          </a:prstGeom>
        </p:spPr>
      </p:pic>
      <p:sp>
        <p:nvSpPr>
          <p:cNvPr id="14" name="矩形 13"/>
          <p:cNvSpPr/>
          <p:nvPr/>
        </p:nvSpPr>
        <p:spPr>
          <a:xfrm>
            <a:off x="984180" y="1351250"/>
            <a:ext cx="1665015" cy="2003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58865" y="3978569"/>
            <a:ext cx="676424" cy="78253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a:stretch>
            <a:fillRect/>
          </a:stretch>
        </p:blipFill>
        <p:spPr>
          <a:xfrm>
            <a:off x="5294814" y="911333"/>
            <a:ext cx="1262828" cy="1602959"/>
          </a:xfrm>
          <a:prstGeom prst="rect">
            <a:avLst/>
          </a:prstGeom>
        </p:spPr>
      </p:pic>
      <p:pic>
        <p:nvPicPr>
          <p:cNvPr id="17" name="图片 16"/>
          <p:cNvPicPr>
            <a:picLocks noChangeAspect="1"/>
          </p:cNvPicPr>
          <p:nvPr/>
        </p:nvPicPr>
        <p:blipFill>
          <a:blip r:embed="rId3"/>
          <a:stretch>
            <a:fillRect/>
          </a:stretch>
        </p:blipFill>
        <p:spPr>
          <a:xfrm>
            <a:off x="6748098" y="842339"/>
            <a:ext cx="1262828" cy="1602959"/>
          </a:xfrm>
          <a:prstGeom prst="rect">
            <a:avLst/>
          </a:prstGeom>
        </p:spPr>
      </p:pic>
      <p:cxnSp>
        <p:nvCxnSpPr>
          <p:cNvPr id="18" name="直接连接符 17"/>
          <p:cNvCxnSpPr/>
          <p:nvPr/>
        </p:nvCxnSpPr>
        <p:spPr>
          <a:xfrm flipH="1" flipV="1">
            <a:off x="7445940" y="2362303"/>
            <a:ext cx="3412" cy="490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7550782" y="2364593"/>
            <a:ext cx="3960" cy="4068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545936" y="2771489"/>
            <a:ext cx="1087176"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633112" y="2489862"/>
            <a:ext cx="0" cy="2832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8781231" y="2420290"/>
            <a:ext cx="85458" cy="102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590383" y="2445298"/>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7445940" y="2852674"/>
            <a:ext cx="895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8823960" y="2472454"/>
            <a:ext cx="0" cy="3802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341062" y="2852674"/>
            <a:ext cx="482898" cy="8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5922561" y="2420291"/>
            <a:ext cx="6784" cy="785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027403" y="2422580"/>
            <a:ext cx="0" cy="6162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6027403" y="3038809"/>
            <a:ext cx="3400837" cy="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927408" y="3196579"/>
            <a:ext cx="3704312" cy="5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428239" y="2472454"/>
            <a:ext cx="0" cy="5664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385510" y="2427890"/>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588991" y="2420290"/>
            <a:ext cx="85458" cy="102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flipV="1">
            <a:off x="9631720" y="2472454"/>
            <a:ext cx="4188" cy="6497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631720" y="3117800"/>
            <a:ext cx="3810" cy="87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7463733" y="4744720"/>
            <a:ext cx="3650" cy="253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569123" y="4744290"/>
            <a:ext cx="0" cy="1723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7560317" y="4916590"/>
            <a:ext cx="1087176"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47493" y="4634963"/>
            <a:ext cx="0" cy="2832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795612" y="4565391"/>
            <a:ext cx="85458" cy="102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604764" y="4590399"/>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p:nvPr/>
        </p:nvCxnSpPr>
        <p:spPr>
          <a:xfrm flipH="1">
            <a:off x="7460321" y="4997775"/>
            <a:ext cx="895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838341" y="4617555"/>
            <a:ext cx="0" cy="3802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8355443" y="4997775"/>
            <a:ext cx="482898" cy="8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943726" y="4738542"/>
            <a:ext cx="1474" cy="611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6041784" y="4734560"/>
            <a:ext cx="0" cy="4595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6041784" y="5183910"/>
            <a:ext cx="3400837" cy="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5941789" y="5341680"/>
            <a:ext cx="3704312" cy="5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442620" y="4617555"/>
            <a:ext cx="0" cy="5664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9399891" y="4572991"/>
            <a:ext cx="85458" cy="10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603372" y="4565391"/>
            <a:ext cx="85458" cy="102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flipH="1" flipV="1">
            <a:off x="9646101" y="4617555"/>
            <a:ext cx="4188" cy="6497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646101" y="5262901"/>
            <a:ext cx="3810" cy="87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858865" y="5421919"/>
            <a:ext cx="6449586" cy="307777"/>
          </a:xfrm>
          <a:prstGeom prst="rect">
            <a:avLst/>
          </a:prstGeom>
          <a:noFill/>
        </p:spPr>
        <p:txBody>
          <a:bodyPr wrap="none" rtlCol="0">
            <a:spAutoFit/>
          </a:bodyPr>
          <a:lstStyle/>
          <a:p>
            <a:pPr marL="285750" indent="-285750">
              <a:buFont typeface="Wingdings" panose="05000000000000000000" pitchFamily="2" charset="2"/>
              <a:buChar char="Ø"/>
            </a:pPr>
            <a:r>
              <a:rPr lang="en-US" altLang="zh-CN" sz="1400" dirty="0"/>
              <a:t>Connect the PV module input cable to the PV BRK through the PV waterproof port</a:t>
            </a:r>
            <a:endParaRPr lang="zh-CN" altLang="en-US" sz="1400" dirty="0"/>
          </a:p>
        </p:txBody>
      </p:sp>
      <p:sp>
        <p:nvSpPr>
          <p:cNvPr id="55" name="矩形 54"/>
          <p:cNvSpPr/>
          <p:nvPr/>
        </p:nvSpPr>
        <p:spPr>
          <a:xfrm>
            <a:off x="369277" y="5879597"/>
            <a:ext cx="11690838" cy="908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56" name="image5.png"/>
          <p:cNvPicPr/>
          <p:nvPr/>
        </p:nvPicPr>
        <p:blipFill>
          <a:blip r:embed="rId7" cstate="print">
            <a:duotone>
              <a:schemeClr val="accent2">
                <a:shade val="45000"/>
                <a:satMod val="135000"/>
              </a:schemeClr>
              <a:prstClr val="white"/>
            </a:duotone>
          </a:blip>
          <a:stretch>
            <a:fillRect/>
          </a:stretch>
        </p:blipFill>
        <p:spPr>
          <a:xfrm>
            <a:off x="757253" y="6025119"/>
            <a:ext cx="1730970" cy="632285"/>
          </a:xfrm>
          <a:prstGeom prst="rect">
            <a:avLst/>
          </a:prstGeom>
        </p:spPr>
      </p:pic>
      <p:sp>
        <p:nvSpPr>
          <p:cNvPr id="2" name="矩形 1"/>
          <p:cNvSpPr/>
          <p:nvPr/>
        </p:nvSpPr>
        <p:spPr>
          <a:xfrm>
            <a:off x="2508764" y="5980830"/>
            <a:ext cx="6096000" cy="738664"/>
          </a:xfrm>
          <a:prstGeom prst="rect">
            <a:avLst/>
          </a:prstGeom>
        </p:spPr>
        <p:txBody>
          <a:bodyPr>
            <a:spAutoFit/>
          </a:bodyPr>
          <a:lstStyle/>
          <a:p>
            <a:pPr marL="285750" indent="-285750" algn="just" latinLnBrk="1">
              <a:buFont typeface="Arial" panose="020B0604020202020204" pitchFamily="34" charset="0"/>
              <a:buChar char="•"/>
            </a:pPr>
            <a:r>
              <a:rPr lang="en-US" altLang="zh-CN" sz="1400" dirty="0"/>
              <a:t>PV components cannot be connected in parallel</a:t>
            </a:r>
          </a:p>
          <a:p>
            <a:pPr marL="285750" indent="-285750" algn="just" latinLnBrk="1">
              <a:buFont typeface="Arial" panose="020B0604020202020204" pitchFamily="34" charset="0"/>
              <a:buChar char="•"/>
            </a:pPr>
            <a:r>
              <a:rPr lang="en-US" altLang="zh-CN" sz="1400" dirty="0" smtClean="0"/>
              <a:t>Master </a:t>
            </a:r>
            <a:r>
              <a:rPr lang="en-US" altLang="zh-CN" sz="1400" dirty="0"/>
              <a:t>and Slave cannot be connected in parallel</a:t>
            </a:r>
            <a:r>
              <a:rPr lang="en-US" altLang="zh-CN" sz="1400" dirty="0" smtClean="0"/>
              <a:t>.</a:t>
            </a:r>
            <a:endParaRPr lang="en-US" altLang="zh-CN" sz="1400" dirty="0"/>
          </a:p>
          <a:p>
            <a:pPr marL="285750" indent="-285750" algn="just" latinLnBrk="1">
              <a:buFont typeface="Arial" panose="020B0604020202020204" pitchFamily="34" charset="0"/>
              <a:buChar char="•"/>
            </a:pPr>
            <a:r>
              <a:rPr lang="en-US" altLang="zh-CN" sz="1400" dirty="0" smtClean="0"/>
              <a:t>PV1 </a:t>
            </a:r>
            <a:r>
              <a:rPr lang="en-US" altLang="zh-CN" sz="1400" dirty="0"/>
              <a:t>and PV2 cannot be connected in parallel</a:t>
            </a:r>
            <a:r>
              <a:rPr lang="en-US" altLang="zh-CN" sz="1400" dirty="0" smtClean="0"/>
              <a:t>.</a:t>
            </a:r>
            <a:endParaRPr lang="en-US" altLang="zh-CN" sz="1400" dirty="0"/>
          </a:p>
        </p:txBody>
      </p:sp>
    </p:spTree>
    <p:extLst>
      <p:ext uri="{BB962C8B-B14F-4D97-AF65-F5344CB8AC3E}">
        <p14:creationId xmlns:p14="http://schemas.microsoft.com/office/powerpoint/2010/main" val="1630723404"/>
      </p:ext>
    </p:extLst>
  </p:cSld>
  <p:clrMapOvr>
    <a:masterClrMapping/>
  </p:clrMapOvr>
  <p:transition advClick="0">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34" name="文本框 33"/>
          <p:cNvSpPr txBox="1"/>
          <p:nvPr/>
        </p:nvSpPr>
        <p:spPr>
          <a:xfrm>
            <a:off x="304800" y="251732"/>
            <a:ext cx="6900735"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COM Connection between inverters</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35" name="矩形 34"/>
          <p:cNvSpPr/>
          <p:nvPr/>
        </p:nvSpPr>
        <p:spPr>
          <a:xfrm>
            <a:off x="623800" y="763060"/>
            <a:ext cx="5243936"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Host slave communication Line Connection (COM)</a:t>
            </a:r>
            <a:endParaRPr lang="en-US" altLang="zh-CN" b="1" dirty="0">
              <a:solidFill>
                <a:srgbClr val="92D050"/>
              </a:solidFill>
            </a:endParaRPr>
          </a:p>
        </p:txBody>
      </p:sp>
      <p:pic>
        <p:nvPicPr>
          <p:cNvPr id="58" name="图片 57"/>
          <p:cNvPicPr>
            <a:picLocks noChangeAspect="1"/>
          </p:cNvPicPr>
          <p:nvPr/>
        </p:nvPicPr>
        <p:blipFill>
          <a:blip r:embed="rId2"/>
          <a:stretch>
            <a:fillRect/>
          </a:stretch>
        </p:blipFill>
        <p:spPr>
          <a:xfrm>
            <a:off x="943396" y="2850648"/>
            <a:ext cx="3830827" cy="1150050"/>
          </a:xfrm>
          <a:prstGeom prst="rect">
            <a:avLst/>
          </a:prstGeom>
        </p:spPr>
      </p:pic>
      <p:sp>
        <p:nvSpPr>
          <p:cNvPr id="59" name="椭圆 58"/>
          <p:cNvSpPr/>
          <p:nvPr/>
        </p:nvSpPr>
        <p:spPr>
          <a:xfrm>
            <a:off x="2985152" y="3034404"/>
            <a:ext cx="676424" cy="78253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p:cNvPicPr>
            <a:picLocks noChangeAspect="1"/>
          </p:cNvPicPr>
          <p:nvPr/>
        </p:nvPicPr>
        <p:blipFill>
          <a:blip r:embed="rId3"/>
          <a:stretch>
            <a:fillRect/>
          </a:stretch>
        </p:blipFill>
        <p:spPr>
          <a:xfrm>
            <a:off x="943396" y="1445252"/>
            <a:ext cx="2206459" cy="1053978"/>
          </a:xfrm>
          <a:prstGeom prst="rect">
            <a:avLst/>
          </a:prstGeom>
        </p:spPr>
      </p:pic>
      <p:pic>
        <p:nvPicPr>
          <p:cNvPr id="62" name="图片 61"/>
          <p:cNvPicPr>
            <a:picLocks noChangeAspect="1"/>
          </p:cNvPicPr>
          <p:nvPr/>
        </p:nvPicPr>
        <p:blipFill>
          <a:blip r:embed="rId3"/>
          <a:stretch>
            <a:fillRect/>
          </a:stretch>
        </p:blipFill>
        <p:spPr>
          <a:xfrm>
            <a:off x="3323364" y="1441178"/>
            <a:ext cx="2206459" cy="1053978"/>
          </a:xfrm>
          <a:prstGeom prst="rect">
            <a:avLst/>
          </a:prstGeom>
        </p:spPr>
      </p:pic>
      <p:sp>
        <p:nvSpPr>
          <p:cNvPr id="63" name="矩形 62"/>
          <p:cNvSpPr/>
          <p:nvPr/>
        </p:nvSpPr>
        <p:spPr>
          <a:xfrm flipH="1">
            <a:off x="4061711" y="1759654"/>
            <a:ext cx="729763" cy="659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flipH="1">
            <a:off x="1681743" y="1759654"/>
            <a:ext cx="729763" cy="659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a:blip r:embed="rId4"/>
          <a:stretch>
            <a:fillRect/>
          </a:stretch>
        </p:blipFill>
        <p:spPr>
          <a:xfrm>
            <a:off x="5150589" y="2689521"/>
            <a:ext cx="3485454" cy="1472304"/>
          </a:xfrm>
          <a:prstGeom prst="rect">
            <a:avLst/>
          </a:prstGeom>
        </p:spPr>
      </p:pic>
      <p:pic>
        <p:nvPicPr>
          <p:cNvPr id="66" name="图片 65"/>
          <p:cNvPicPr>
            <a:picLocks noChangeAspect="1"/>
          </p:cNvPicPr>
          <p:nvPr/>
        </p:nvPicPr>
        <p:blipFill>
          <a:blip r:embed="rId4"/>
          <a:stretch>
            <a:fillRect/>
          </a:stretch>
        </p:blipFill>
        <p:spPr>
          <a:xfrm>
            <a:off x="8555748" y="2678081"/>
            <a:ext cx="3485454" cy="1472304"/>
          </a:xfrm>
          <a:prstGeom prst="rect">
            <a:avLst/>
          </a:prstGeom>
        </p:spPr>
      </p:pic>
      <p:pic>
        <p:nvPicPr>
          <p:cNvPr id="67" name="图片 66"/>
          <p:cNvPicPr>
            <a:picLocks noChangeAspect="1"/>
          </p:cNvPicPr>
          <p:nvPr/>
        </p:nvPicPr>
        <p:blipFill>
          <a:blip r:embed="rId5"/>
          <a:stretch>
            <a:fillRect/>
          </a:stretch>
        </p:blipFill>
        <p:spPr>
          <a:xfrm rot="5400000">
            <a:off x="6161410" y="1540843"/>
            <a:ext cx="1463811" cy="854647"/>
          </a:xfrm>
          <a:prstGeom prst="rect">
            <a:avLst/>
          </a:prstGeom>
        </p:spPr>
      </p:pic>
      <p:pic>
        <p:nvPicPr>
          <p:cNvPr id="68" name="图片 67"/>
          <p:cNvPicPr>
            <a:picLocks noChangeAspect="1"/>
          </p:cNvPicPr>
          <p:nvPr/>
        </p:nvPicPr>
        <p:blipFill>
          <a:blip r:embed="rId5"/>
          <a:stretch>
            <a:fillRect/>
          </a:stretch>
        </p:blipFill>
        <p:spPr>
          <a:xfrm rot="5400000">
            <a:off x="9566570" y="1540843"/>
            <a:ext cx="1463811" cy="854647"/>
          </a:xfrm>
          <a:prstGeom prst="rect">
            <a:avLst/>
          </a:prstGeom>
        </p:spPr>
      </p:pic>
      <p:cxnSp>
        <p:nvCxnSpPr>
          <p:cNvPr id="69" name="直接连接符 68"/>
          <p:cNvCxnSpPr/>
          <p:nvPr/>
        </p:nvCxnSpPr>
        <p:spPr>
          <a:xfrm>
            <a:off x="6893315" y="1034108"/>
            <a:ext cx="340516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endCxn id="67" idx="1"/>
          </p:cNvCxnSpPr>
          <p:nvPr/>
        </p:nvCxnSpPr>
        <p:spPr>
          <a:xfrm>
            <a:off x="6893315" y="972564"/>
            <a:ext cx="0" cy="26369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0310344" y="972076"/>
            <a:ext cx="0" cy="26369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6928483" y="2594789"/>
            <a:ext cx="0" cy="107160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10327928" y="2594789"/>
            <a:ext cx="0" cy="107160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943396" y="4676196"/>
            <a:ext cx="9331272" cy="523220"/>
          </a:xfrm>
          <a:prstGeom prst="rect">
            <a:avLst/>
          </a:prstGeom>
          <a:noFill/>
        </p:spPr>
        <p:txBody>
          <a:bodyPr wrap="none" rtlCol="0">
            <a:spAutoFit/>
          </a:bodyPr>
          <a:lstStyle/>
          <a:p>
            <a:pPr marL="285750" indent="-285750" latinLnBrk="1">
              <a:buFont typeface="Wingdings" panose="05000000000000000000" pitchFamily="2" charset="2"/>
              <a:buChar char="Ø"/>
            </a:pPr>
            <a:r>
              <a:rPr lang="en-US" altLang="zh-CN" sz="1400" dirty="0"/>
              <a:t>Pass the Master and Slave communication lines through the COM waterproof port to the inside of the central control box.</a:t>
            </a:r>
          </a:p>
          <a:p>
            <a:pPr marL="285750" indent="-285750" latinLnBrk="1">
              <a:buFont typeface="Wingdings" panose="05000000000000000000" pitchFamily="2" charset="2"/>
              <a:buChar char="Ø"/>
            </a:pPr>
            <a:r>
              <a:rPr lang="en-US" altLang="zh-CN" sz="1400" dirty="0"/>
              <a:t>A Parallel port is inserted to enable the Master to communicate with the Slave</a:t>
            </a:r>
          </a:p>
        </p:txBody>
      </p:sp>
    </p:spTree>
    <p:extLst>
      <p:ext uri="{BB962C8B-B14F-4D97-AF65-F5344CB8AC3E}">
        <p14:creationId xmlns:p14="http://schemas.microsoft.com/office/powerpoint/2010/main" val="3595210560"/>
      </p:ext>
    </p:extLst>
  </p:cSld>
  <p:clrMapOvr>
    <a:masterClrMapping/>
  </p:clrMapOvr>
  <p:transition advClick="0">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5" name="文本框 54"/>
          <p:cNvSpPr txBox="1"/>
          <p:nvPr/>
        </p:nvSpPr>
        <p:spPr>
          <a:xfrm>
            <a:off x="304800" y="251732"/>
            <a:ext cx="4905510"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BMS Cable Connection</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58" name="图片 57"/>
          <p:cNvPicPr>
            <a:picLocks noChangeAspect="1"/>
          </p:cNvPicPr>
          <p:nvPr/>
        </p:nvPicPr>
        <p:blipFill>
          <a:blip r:embed="rId2"/>
          <a:stretch>
            <a:fillRect/>
          </a:stretch>
        </p:blipFill>
        <p:spPr>
          <a:xfrm>
            <a:off x="3260243" y="1339744"/>
            <a:ext cx="3485454" cy="1472304"/>
          </a:xfrm>
          <a:prstGeom prst="rect">
            <a:avLst/>
          </a:prstGeom>
        </p:spPr>
      </p:pic>
      <p:pic>
        <p:nvPicPr>
          <p:cNvPr id="59" name="图片 58"/>
          <p:cNvPicPr>
            <a:picLocks noChangeAspect="1"/>
          </p:cNvPicPr>
          <p:nvPr/>
        </p:nvPicPr>
        <p:blipFill>
          <a:blip r:embed="rId3"/>
          <a:stretch>
            <a:fillRect/>
          </a:stretch>
        </p:blipFill>
        <p:spPr>
          <a:xfrm rot="16200000">
            <a:off x="5076603" y="3026904"/>
            <a:ext cx="1463811" cy="854647"/>
          </a:xfrm>
          <a:prstGeom prst="rect">
            <a:avLst/>
          </a:prstGeom>
        </p:spPr>
      </p:pic>
      <p:pic>
        <p:nvPicPr>
          <p:cNvPr id="62" name="图片 61"/>
          <p:cNvPicPr>
            <a:picLocks noChangeAspect="1"/>
          </p:cNvPicPr>
          <p:nvPr/>
        </p:nvPicPr>
        <p:blipFill>
          <a:blip r:embed="rId4"/>
          <a:stretch>
            <a:fillRect/>
          </a:stretch>
        </p:blipFill>
        <p:spPr>
          <a:xfrm>
            <a:off x="943396" y="2669570"/>
            <a:ext cx="2626281" cy="963051"/>
          </a:xfrm>
          <a:prstGeom prst="rect">
            <a:avLst/>
          </a:prstGeom>
        </p:spPr>
      </p:pic>
      <p:sp>
        <p:nvSpPr>
          <p:cNvPr id="63" name="矩形 62"/>
          <p:cNvSpPr/>
          <p:nvPr/>
        </p:nvSpPr>
        <p:spPr>
          <a:xfrm>
            <a:off x="624402" y="762298"/>
            <a:ext cx="6968061"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The battery communication cable is connected to the host BMS port</a:t>
            </a:r>
            <a:endParaRPr lang="en-US" altLang="zh-CN" b="1" dirty="0">
              <a:solidFill>
                <a:srgbClr val="92D050"/>
              </a:solidFill>
            </a:endParaRPr>
          </a:p>
        </p:txBody>
      </p:sp>
      <p:pic>
        <p:nvPicPr>
          <p:cNvPr id="65" name="图片 64"/>
          <p:cNvPicPr>
            <a:picLocks noChangeAspect="1"/>
          </p:cNvPicPr>
          <p:nvPr/>
        </p:nvPicPr>
        <p:blipFill>
          <a:blip r:embed="rId5"/>
          <a:stretch>
            <a:fillRect/>
          </a:stretch>
        </p:blipFill>
        <p:spPr>
          <a:xfrm>
            <a:off x="634383" y="4041762"/>
            <a:ext cx="3422305" cy="2388547"/>
          </a:xfrm>
          <a:prstGeom prst="rect">
            <a:avLst/>
          </a:prstGeom>
        </p:spPr>
      </p:pic>
      <p:pic>
        <p:nvPicPr>
          <p:cNvPr id="66" name="图片 65"/>
          <p:cNvPicPr>
            <a:picLocks noChangeAspect="1"/>
          </p:cNvPicPr>
          <p:nvPr/>
        </p:nvPicPr>
        <p:blipFill>
          <a:blip r:embed="rId6"/>
          <a:stretch>
            <a:fillRect/>
          </a:stretch>
        </p:blipFill>
        <p:spPr>
          <a:xfrm>
            <a:off x="943396" y="1445252"/>
            <a:ext cx="2206459" cy="1053978"/>
          </a:xfrm>
          <a:prstGeom prst="rect">
            <a:avLst/>
          </a:prstGeom>
        </p:spPr>
      </p:pic>
      <p:sp>
        <p:nvSpPr>
          <p:cNvPr id="67" name="矩形 66"/>
          <p:cNvSpPr/>
          <p:nvPr/>
        </p:nvSpPr>
        <p:spPr>
          <a:xfrm flipH="1">
            <a:off x="2298696" y="1769334"/>
            <a:ext cx="729763" cy="659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a:blip r:embed="rId3"/>
          <a:stretch>
            <a:fillRect/>
          </a:stretch>
        </p:blipFill>
        <p:spPr>
          <a:xfrm rot="10800000">
            <a:off x="3982635" y="5072810"/>
            <a:ext cx="1463811" cy="854647"/>
          </a:xfrm>
          <a:prstGeom prst="rect">
            <a:avLst/>
          </a:prstGeom>
        </p:spPr>
      </p:pic>
      <p:cxnSp>
        <p:nvCxnSpPr>
          <p:cNvPr id="69" name="直接连接符 68"/>
          <p:cNvCxnSpPr>
            <a:stCxn id="59" idx="1"/>
          </p:cNvCxnSpPr>
          <p:nvPr/>
        </p:nvCxnSpPr>
        <p:spPr>
          <a:xfrm>
            <a:off x="5808509" y="4186133"/>
            <a:ext cx="29583" cy="1370605"/>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8" idx="1"/>
          </p:cNvCxnSpPr>
          <p:nvPr/>
        </p:nvCxnSpPr>
        <p:spPr>
          <a:xfrm flipV="1">
            <a:off x="5446446" y="5495192"/>
            <a:ext cx="382854" cy="4941"/>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flipV="1">
            <a:off x="3260243" y="5389685"/>
            <a:ext cx="796445" cy="1737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H="1" flipV="1">
            <a:off x="5706208" y="2223325"/>
            <a:ext cx="180316" cy="5184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4336088" y="1155078"/>
            <a:ext cx="1333763" cy="369332"/>
          </a:xfrm>
          <a:prstGeom prst="rect">
            <a:avLst/>
          </a:prstGeom>
          <a:noFill/>
        </p:spPr>
        <p:txBody>
          <a:bodyPr wrap="none">
            <a:spAutoFit/>
          </a:bodyPr>
          <a:lstStyle/>
          <a:p>
            <a:r>
              <a:rPr lang="en-US" altLang="zh-CN" dirty="0" smtClean="0">
                <a:solidFill>
                  <a:srgbClr val="FF0000"/>
                </a:solidFill>
              </a:rPr>
              <a:t>Only Master</a:t>
            </a:r>
          </a:p>
        </p:txBody>
      </p:sp>
      <p:sp>
        <p:nvSpPr>
          <p:cNvPr id="92" name="椭圆 91"/>
          <p:cNvSpPr/>
          <p:nvPr/>
        </p:nvSpPr>
        <p:spPr>
          <a:xfrm>
            <a:off x="2298696" y="2941842"/>
            <a:ext cx="553358" cy="59266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070720" y="1445252"/>
            <a:ext cx="4142521" cy="1384995"/>
          </a:xfrm>
          <a:prstGeom prst="rect">
            <a:avLst/>
          </a:prstGeom>
        </p:spPr>
        <p:txBody>
          <a:bodyPr wrap="square">
            <a:spAutoFit/>
          </a:bodyPr>
          <a:lstStyle/>
          <a:p>
            <a:pPr marL="285750" indent="-285750" latinLnBrk="1">
              <a:buFont typeface="Wingdings" panose="05000000000000000000" pitchFamily="2" charset="2"/>
              <a:buChar char="Ø"/>
            </a:pPr>
            <a:r>
              <a:rPr lang="en-US" altLang="zh-CN" sz="1400" dirty="0"/>
              <a:t>Plug one end of the BMS communication cable into the COM UP port of the battery</a:t>
            </a:r>
          </a:p>
          <a:p>
            <a:pPr marL="285750" indent="-285750" latinLnBrk="1">
              <a:buFont typeface="Wingdings" panose="05000000000000000000" pitchFamily="2" charset="2"/>
              <a:buChar char="Ø"/>
            </a:pPr>
            <a:r>
              <a:rPr lang="en-US" altLang="zh-CN" sz="1400" dirty="0"/>
              <a:t>The other end enters the interior of the central control box through the COM waterproof port of the host</a:t>
            </a:r>
          </a:p>
          <a:p>
            <a:pPr marL="285750" indent="-285750" latinLnBrk="1">
              <a:buFont typeface="Wingdings" panose="05000000000000000000" pitchFamily="2" charset="2"/>
              <a:buChar char="Ø"/>
            </a:pPr>
            <a:r>
              <a:rPr lang="en-US" altLang="zh-CN" sz="1400" dirty="0"/>
              <a:t>Insert the Master BMS port</a:t>
            </a:r>
          </a:p>
        </p:txBody>
      </p:sp>
    </p:spTree>
    <p:extLst>
      <p:ext uri="{BB962C8B-B14F-4D97-AF65-F5344CB8AC3E}">
        <p14:creationId xmlns:p14="http://schemas.microsoft.com/office/powerpoint/2010/main" val="2710238360"/>
      </p:ext>
    </p:extLst>
  </p:cSld>
  <p:clrMapOvr>
    <a:masterClrMapping/>
  </p:clrMapOvr>
  <p:transition advClick="0">
    <p:wipe dir="r"/>
  </p:transition>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矩形 5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5" name="文本框 54"/>
          <p:cNvSpPr txBox="1"/>
          <p:nvPr/>
        </p:nvSpPr>
        <p:spPr>
          <a:xfrm>
            <a:off x="304800" y="251732"/>
            <a:ext cx="6126292"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Battery Connection to Inverter</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5" name="矩形 4"/>
          <p:cNvSpPr/>
          <p:nvPr/>
        </p:nvSpPr>
        <p:spPr>
          <a:xfrm>
            <a:off x="632677" y="752708"/>
            <a:ext cx="6636817"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Connect the battery power cables to the corresponding inverters</a:t>
            </a:r>
            <a:endParaRPr lang="en-US" altLang="zh-CN" b="1" dirty="0">
              <a:solidFill>
                <a:srgbClr val="92D050"/>
              </a:solidFill>
            </a:endParaRPr>
          </a:p>
        </p:txBody>
      </p:sp>
      <p:pic>
        <p:nvPicPr>
          <p:cNvPr id="6" name="图片 5"/>
          <p:cNvPicPr>
            <a:picLocks noChangeAspect="1"/>
          </p:cNvPicPr>
          <p:nvPr/>
        </p:nvPicPr>
        <p:blipFill>
          <a:blip r:embed="rId3"/>
          <a:stretch>
            <a:fillRect/>
          </a:stretch>
        </p:blipFill>
        <p:spPr>
          <a:xfrm>
            <a:off x="3670551" y="1512927"/>
            <a:ext cx="2543784" cy="1775396"/>
          </a:xfrm>
          <a:prstGeom prst="rect">
            <a:avLst/>
          </a:prstGeom>
        </p:spPr>
      </p:pic>
      <p:pic>
        <p:nvPicPr>
          <p:cNvPr id="7" name="图片 6"/>
          <p:cNvPicPr>
            <a:picLocks noChangeAspect="1"/>
          </p:cNvPicPr>
          <p:nvPr/>
        </p:nvPicPr>
        <p:blipFill>
          <a:blip r:embed="rId4"/>
          <a:stretch>
            <a:fillRect/>
          </a:stretch>
        </p:blipFill>
        <p:spPr>
          <a:xfrm>
            <a:off x="1126767" y="1301289"/>
            <a:ext cx="2360413" cy="1987034"/>
          </a:xfrm>
          <a:prstGeom prst="rect">
            <a:avLst/>
          </a:prstGeom>
        </p:spPr>
      </p:pic>
      <p:sp>
        <p:nvSpPr>
          <p:cNvPr id="8" name="矩形 7"/>
          <p:cNvSpPr/>
          <p:nvPr/>
        </p:nvSpPr>
        <p:spPr>
          <a:xfrm>
            <a:off x="6687126" y="1301289"/>
            <a:ext cx="4971474" cy="1384995"/>
          </a:xfrm>
          <a:prstGeom prst="rect">
            <a:avLst/>
          </a:prstGeom>
        </p:spPr>
        <p:txBody>
          <a:bodyPr wrap="square">
            <a:spAutoFit/>
          </a:bodyPr>
          <a:lstStyle/>
          <a:p>
            <a:r>
              <a:rPr lang="en-US" altLang="zh-CN" sz="1400" dirty="0"/>
              <a:t>STEP 1: </a:t>
            </a:r>
          </a:p>
          <a:p>
            <a:r>
              <a:rPr lang="en-US" altLang="zh-CN" sz="1400" dirty="0"/>
              <a:t>• Install the connectors to battery power ports; make sure the polarities are correct. </a:t>
            </a:r>
          </a:p>
          <a:p>
            <a:r>
              <a:rPr lang="en-US" altLang="zh-CN" sz="1400" dirty="0"/>
              <a:t>STEP 2: </a:t>
            </a:r>
          </a:p>
          <a:p>
            <a:r>
              <a:rPr lang="en-US" altLang="zh-CN" sz="1400" dirty="0"/>
              <a:t>•Plug the other ends of power cables into inverter. Please contact with your inverter vendor for detailed information. 	</a:t>
            </a:r>
          </a:p>
        </p:txBody>
      </p:sp>
      <p:pic>
        <p:nvPicPr>
          <p:cNvPr id="9" name="图片 8"/>
          <p:cNvPicPr>
            <a:picLocks noChangeAspect="1"/>
          </p:cNvPicPr>
          <p:nvPr/>
        </p:nvPicPr>
        <p:blipFill>
          <a:blip r:embed="rId5"/>
          <a:stretch>
            <a:fillRect/>
          </a:stretch>
        </p:blipFill>
        <p:spPr>
          <a:xfrm>
            <a:off x="1126767" y="3571321"/>
            <a:ext cx="4356900" cy="3050800"/>
          </a:xfrm>
          <a:prstGeom prst="rect">
            <a:avLst/>
          </a:prstGeom>
        </p:spPr>
      </p:pic>
      <p:sp>
        <p:nvSpPr>
          <p:cNvPr id="10" name="矩形 9"/>
          <p:cNvSpPr/>
          <p:nvPr/>
        </p:nvSpPr>
        <p:spPr>
          <a:xfrm>
            <a:off x="6687126" y="3977821"/>
            <a:ext cx="4971474" cy="954107"/>
          </a:xfrm>
          <a:prstGeom prst="rect">
            <a:avLst/>
          </a:prstGeom>
        </p:spPr>
        <p:txBody>
          <a:bodyPr wrap="square">
            <a:spAutoFit/>
          </a:bodyPr>
          <a:lstStyle/>
          <a:p>
            <a:pPr marL="285750" indent="-285750">
              <a:buFont typeface="Wingdings" panose="05000000000000000000" pitchFamily="2" charset="2"/>
              <a:buChar char="Ø"/>
            </a:pPr>
            <a:r>
              <a:rPr lang="en-US" altLang="zh-CN" sz="1400" dirty="0"/>
              <a:t>GC-Solar </a:t>
            </a:r>
            <a:r>
              <a:rPr lang="en-US" altLang="zh-CN" sz="1400" dirty="0"/>
              <a:t>parallel BMS communication line only requires Master connection</a:t>
            </a:r>
          </a:p>
          <a:p>
            <a:pPr marL="285750" indent="-285750">
              <a:buFont typeface="Wingdings" panose="05000000000000000000" pitchFamily="2" charset="2"/>
              <a:buChar char="Ø"/>
            </a:pPr>
            <a:r>
              <a:rPr lang="en-US" altLang="zh-CN" sz="1400" dirty="0"/>
              <a:t>The Slave does not need to be connected</a:t>
            </a:r>
          </a:p>
          <a:p>
            <a:pPr marL="285750" indent="-285750">
              <a:buFont typeface="Wingdings" panose="05000000000000000000" pitchFamily="2" charset="2"/>
              <a:buChar char="Ø"/>
            </a:pPr>
            <a:r>
              <a:rPr lang="en-US" altLang="zh-CN" sz="1400" dirty="0"/>
              <a:t>However, all battery power cables need to be connected</a:t>
            </a:r>
          </a:p>
        </p:txBody>
      </p:sp>
    </p:spTree>
    <p:extLst>
      <p:ext uri="{BB962C8B-B14F-4D97-AF65-F5344CB8AC3E}">
        <p14:creationId xmlns:p14="http://schemas.microsoft.com/office/powerpoint/2010/main" val="924286981"/>
      </p:ext>
    </p:extLst>
  </p:cSld>
  <p:clrMapOvr>
    <a:overrideClrMapping bg1="lt1" tx1="dk1" bg2="lt2" tx2="dk2" accent1="accent1" accent2="accent2" accent3="accent3" accent4="accent4" accent5="accent5" accent6="accent6" hlink="hlink" folHlink="folHlink"/>
  </p:clrMapOvr>
  <p:transition advClick="0">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5" name="文本框 54"/>
          <p:cNvSpPr txBox="1"/>
          <p:nvPr/>
        </p:nvSpPr>
        <p:spPr>
          <a:xfrm>
            <a:off x="304800" y="251732"/>
            <a:ext cx="5681812"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Parallel between 2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Batteries</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4" name="矩形 3"/>
          <p:cNvSpPr/>
          <p:nvPr/>
        </p:nvSpPr>
        <p:spPr>
          <a:xfrm>
            <a:off x="629649" y="757062"/>
            <a:ext cx="6810839" cy="369332"/>
          </a:xfrm>
          <a:prstGeom prst="rect">
            <a:avLst/>
          </a:prstGeom>
        </p:spPr>
        <p:txBody>
          <a:bodyPr wrap="none">
            <a:spAutoFit/>
          </a:bodyPr>
          <a:lstStyle/>
          <a:p>
            <a:pPr marL="285750" indent="-285750">
              <a:buFont typeface="Wingdings" panose="05000000000000000000" pitchFamily="2" charset="2"/>
              <a:buChar char="l"/>
            </a:pPr>
            <a:r>
              <a:rPr lang="en-US" altLang="zh-CN" b="1" dirty="0">
                <a:solidFill>
                  <a:srgbClr val="92D050"/>
                </a:solidFill>
              </a:rPr>
              <a:t>Connect two batteries in parallel power line &amp; communication line</a:t>
            </a:r>
            <a:endParaRPr lang="en-US" altLang="zh-CN" b="1" dirty="0">
              <a:solidFill>
                <a:srgbClr val="92D050"/>
              </a:solidFill>
            </a:endParaRPr>
          </a:p>
        </p:txBody>
      </p:sp>
      <p:pic>
        <p:nvPicPr>
          <p:cNvPr id="5" name="图片 4"/>
          <p:cNvPicPr>
            <a:picLocks noChangeAspect="1"/>
          </p:cNvPicPr>
          <p:nvPr/>
        </p:nvPicPr>
        <p:blipFill>
          <a:blip r:embed="rId2"/>
          <a:stretch>
            <a:fillRect/>
          </a:stretch>
        </p:blipFill>
        <p:spPr>
          <a:xfrm>
            <a:off x="1021529" y="1585928"/>
            <a:ext cx="3075686" cy="2146630"/>
          </a:xfrm>
          <a:prstGeom prst="rect">
            <a:avLst/>
          </a:prstGeom>
        </p:spPr>
      </p:pic>
      <p:pic>
        <p:nvPicPr>
          <p:cNvPr id="6" name="图片 5"/>
          <p:cNvPicPr>
            <a:picLocks noChangeAspect="1"/>
          </p:cNvPicPr>
          <p:nvPr/>
        </p:nvPicPr>
        <p:blipFill>
          <a:blip r:embed="rId3"/>
          <a:stretch>
            <a:fillRect/>
          </a:stretch>
        </p:blipFill>
        <p:spPr>
          <a:xfrm rot="10800000">
            <a:off x="4388461" y="5150037"/>
            <a:ext cx="1238611" cy="679423"/>
          </a:xfrm>
          <a:prstGeom prst="rect">
            <a:avLst/>
          </a:prstGeom>
        </p:spPr>
      </p:pic>
      <p:pic>
        <p:nvPicPr>
          <p:cNvPr id="7" name="图片 6"/>
          <p:cNvPicPr>
            <a:picLocks noChangeAspect="1"/>
          </p:cNvPicPr>
          <p:nvPr/>
        </p:nvPicPr>
        <p:blipFill>
          <a:blip r:embed="rId2"/>
          <a:stretch>
            <a:fillRect/>
          </a:stretch>
        </p:blipFill>
        <p:spPr>
          <a:xfrm>
            <a:off x="1021529" y="4416434"/>
            <a:ext cx="3075686" cy="2146630"/>
          </a:xfrm>
          <a:prstGeom prst="rect">
            <a:avLst/>
          </a:prstGeom>
        </p:spPr>
      </p:pic>
      <p:pic>
        <p:nvPicPr>
          <p:cNvPr id="8" name="图片 7"/>
          <p:cNvPicPr>
            <a:picLocks noChangeAspect="1"/>
          </p:cNvPicPr>
          <p:nvPr/>
        </p:nvPicPr>
        <p:blipFill>
          <a:blip r:embed="rId3"/>
          <a:stretch>
            <a:fillRect/>
          </a:stretch>
        </p:blipFill>
        <p:spPr>
          <a:xfrm rot="10800000">
            <a:off x="4388462" y="2827595"/>
            <a:ext cx="1238611" cy="679423"/>
          </a:xfrm>
          <a:prstGeom prst="rect">
            <a:avLst/>
          </a:prstGeom>
        </p:spPr>
      </p:pic>
      <p:cxnSp>
        <p:nvCxnSpPr>
          <p:cNvPr id="9" name="直接连接符 8"/>
          <p:cNvCxnSpPr/>
          <p:nvPr/>
        </p:nvCxnSpPr>
        <p:spPr>
          <a:xfrm>
            <a:off x="1021529" y="2101362"/>
            <a:ext cx="771804" cy="4801"/>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21528" y="4898268"/>
            <a:ext cx="771804" cy="4801"/>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21529" y="2101362"/>
            <a:ext cx="0" cy="2799307"/>
          </a:xfrm>
          <a:prstGeom prst="line">
            <a:avLst/>
          </a:prstGeom>
          <a:ln w="635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719545" y="3581492"/>
            <a:ext cx="1585114" cy="369332"/>
          </a:xfrm>
          <a:prstGeom prst="rect">
            <a:avLst/>
          </a:prstGeom>
        </p:spPr>
        <p:txBody>
          <a:bodyPr wrap="none">
            <a:spAutoFit/>
          </a:bodyPr>
          <a:lstStyle/>
          <a:p>
            <a:r>
              <a:rPr lang="en-US" altLang="zh-CN" dirty="0" smtClean="0"/>
              <a:t>Master Battery</a:t>
            </a:r>
          </a:p>
        </p:txBody>
      </p:sp>
      <p:sp>
        <p:nvSpPr>
          <p:cNvPr id="13" name="矩形 12"/>
          <p:cNvSpPr/>
          <p:nvPr/>
        </p:nvSpPr>
        <p:spPr>
          <a:xfrm>
            <a:off x="1719545" y="6378398"/>
            <a:ext cx="1402948" cy="369332"/>
          </a:xfrm>
          <a:prstGeom prst="rect">
            <a:avLst/>
          </a:prstGeom>
        </p:spPr>
        <p:txBody>
          <a:bodyPr wrap="none">
            <a:spAutoFit/>
          </a:bodyPr>
          <a:lstStyle/>
          <a:p>
            <a:r>
              <a:rPr lang="en-US" altLang="zh-CN" dirty="0" smtClean="0"/>
              <a:t>Slave Battery</a:t>
            </a:r>
          </a:p>
        </p:txBody>
      </p:sp>
      <p:cxnSp>
        <p:nvCxnSpPr>
          <p:cNvPr id="14" name="直接箭头连接符 13"/>
          <p:cNvCxnSpPr>
            <a:stCxn id="8" idx="3"/>
          </p:cNvCxnSpPr>
          <p:nvPr/>
        </p:nvCxnSpPr>
        <p:spPr>
          <a:xfrm flipH="1" flipV="1">
            <a:off x="3376246" y="3130062"/>
            <a:ext cx="1012216" cy="372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3376246" y="5501860"/>
            <a:ext cx="1038593" cy="8125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390387" y="3130062"/>
            <a:ext cx="0" cy="2412425"/>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1"/>
          </p:cNvCxnSpPr>
          <p:nvPr/>
        </p:nvCxnSpPr>
        <p:spPr>
          <a:xfrm flipH="1">
            <a:off x="5627073" y="3167306"/>
            <a:ext cx="824858"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627073" y="5542487"/>
            <a:ext cx="824858"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137681" y="1585928"/>
            <a:ext cx="4656782" cy="2031325"/>
          </a:xfrm>
          <a:prstGeom prst="rect">
            <a:avLst/>
          </a:prstGeom>
        </p:spPr>
        <p:txBody>
          <a:bodyPr wrap="square">
            <a:spAutoFit/>
          </a:bodyPr>
          <a:lstStyle/>
          <a:p>
            <a:r>
              <a:rPr lang="en-US" altLang="zh-CN" sz="1400" dirty="0"/>
              <a:t>STEP 1: </a:t>
            </a:r>
          </a:p>
          <a:p>
            <a:r>
              <a:rPr lang="en-US" altLang="zh-CN" sz="1400" dirty="0"/>
              <a:t>•Connect all the positive terminals of power ports of each battery. </a:t>
            </a:r>
          </a:p>
          <a:p>
            <a:r>
              <a:rPr lang="en-US" altLang="zh-CN" sz="1400" dirty="0"/>
              <a:t>•Connect all the negative terminals of power ports of each battery. </a:t>
            </a:r>
          </a:p>
          <a:p>
            <a:r>
              <a:rPr lang="en-US" altLang="zh-CN" sz="1400" dirty="0"/>
              <a:t>•Connect the power ports to inverter. </a:t>
            </a:r>
          </a:p>
          <a:p>
            <a:r>
              <a:rPr lang="en-US" altLang="zh-CN" sz="1400" dirty="0"/>
              <a:t>STEP 2: </a:t>
            </a:r>
          </a:p>
          <a:p>
            <a:r>
              <a:rPr lang="en-US" altLang="zh-CN" sz="1400" dirty="0"/>
              <a:t>•Connect the BMS ports of each battery. The COM DOWN should be connected to the COM UP. 	</a:t>
            </a:r>
          </a:p>
        </p:txBody>
      </p:sp>
    </p:spTree>
    <p:extLst>
      <p:ext uri="{BB962C8B-B14F-4D97-AF65-F5344CB8AC3E}">
        <p14:creationId xmlns:p14="http://schemas.microsoft.com/office/powerpoint/2010/main" val="505302774"/>
      </p:ext>
    </p:extLst>
  </p:cSld>
  <p:clrMapOvr>
    <a:masterClrMapping/>
  </p:clrMapOvr>
  <p:transition advClick="0">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5" name="文本框 54"/>
          <p:cNvSpPr txBox="1"/>
          <p:nvPr/>
        </p:nvSpPr>
        <p:spPr>
          <a:xfrm>
            <a:off x="304800" y="251732"/>
            <a:ext cx="4958409" cy="461665"/>
          </a:xfrm>
          <a:prstGeom prst="rect">
            <a:avLst/>
          </a:prstGeom>
          <a:noFill/>
        </p:spPr>
        <p:txBody>
          <a:bodyPr wrap="none" rtlCol="0">
            <a:spAutoFit/>
          </a:bodyPr>
          <a:lstStyle/>
          <a:p>
            <a:pPr defTabSz="457200">
              <a:defRPr/>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Notice: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mn-ea"/>
              </a:rPr>
              <a:t>Wi-Fi stick Connection </a:t>
            </a:r>
          </a:p>
        </p:txBody>
      </p:sp>
      <p:pic>
        <p:nvPicPr>
          <p:cNvPr id="5" name="图片 4"/>
          <p:cNvPicPr>
            <a:picLocks noChangeAspect="1"/>
          </p:cNvPicPr>
          <p:nvPr/>
        </p:nvPicPr>
        <p:blipFill>
          <a:blip r:embed="rId2"/>
          <a:stretch>
            <a:fillRect/>
          </a:stretch>
        </p:blipFill>
        <p:spPr>
          <a:xfrm>
            <a:off x="943396" y="1392497"/>
            <a:ext cx="2942804" cy="1997373"/>
          </a:xfrm>
          <a:prstGeom prst="rect">
            <a:avLst/>
          </a:prstGeom>
        </p:spPr>
      </p:pic>
      <p:pic>
        <p:nvPicPr>
          <p:cNvPr id="6" name="图片 5"/>
          <p:cNvPicPr>
            <a:picLocks noChangeAspect="1"/>
          </p:cNvPicPr>
          <p:nvPr/>
        </p:nvPicPr>
        <p:blipFill>
          <a:blip r:embed="rId2"/>
          <a:stretch>
            <a:fillRect/>
          </a:stretch>
        </p:blipFill>
        <p:spPr>
          <a:xfrm>
            <a:off x="943396" y="4041912"/>
            <a:ext cx="2942804" cy="1997373"/>
          </a:xfrm>
          <a:prstGeom prst="rect">
            <a:avLst/>
          </a:prstGeom>
        </p:spPr>
      </p:pic>
      <p:sp>
        <p:nvSpPr>
          <p:cNvPr id="7" name="矩形 6"/>
          <p:cNvSpPr/>
          <p:nvPr/>
        </p:nvSpPr>
        <p:spPr>
          <a:xfrm>
            <a:off x="1427438" y="3389870"/>
            <a:ext cx="1645772" cy="369332"/>
          </a:xfrm>
          <a:prstGeom prst="rect">
            <a:avLst/>
          </a:prstGeom>
        </p:spPr>
        <p:txBody>
          <a:bodyPr wrap="none">
            <a:spAutoFit/>
          </a:bodyPr>
          <a:lstStyle/>
          <a:p>
            <a:r>
              <a:rPr lang="en-US" altLang="zh-CN" dirty="0" smtClean="0"/>
              <a:t>Master Inverter</a:t>
            </a:r>
          </a:p>
        </p:txBody>
      </p:sp>
      <p:sp>
        <p:nvSpPr>
          <p:cNvPr id="8" name="矩形 7"/>
          <p:cNvSpPr/>
          <p:nvPr/>
        </p:nvSpPr>
        <p:spPr>
          <a:xfrm>
            <a:off x="1427438" y="6018418"/>
            <a:ext cx="1463606" cy="369332"/>
          </a:xfrm>
          <a:prstGeom prst="rect">
            <a:avLst/>
          </a:prstGeom>
        </p:spPr>
        <p:txBody>
          <a:bodyPr wrap="none">
            <a:spAutoFit/>
          </a:bodyPr>
          <a:lstStyle/>
          <a:p>
            <a:r>
              <a:rPr lang="en-US" altLang="zh-CN" dirty="0" smtClean="0"/>
              <a:t>Slave Inverter</a:t>
            </a:r>
          </a:p>
        </p:txBody>
      </p:sp>
      <p:sp>
        <p:nvSpPr>
          <p:cNvPr id="9" name="矩形 8"/>
          <p:cNvSpPr/>
          <p:nvPr/>
        </p:nvSpPr>
        <p:spPr>
          <a:xfrm>
            <a:off x="5149361" y="1392497"/>
            <a:ext cx="6096000" cy="2031325"/>
          </a:xfrm>
          <a:prstGeom prst="rect">
            <a:avLst/>
          </a:prstGeom>
        </p:spPr>
        <p:txBody>
          <a:bodyPr>
            <a:spAutoFit/>
          </a:bodyPr>
          <a:lstStyle/>
          <a:p>
            <a:r>
              <a:rPr lang="en-US" altLang="zh-CN" sz="1400" dirty="0"/>
              <a:t>Step 1: </a:t>
            </a:r>
          </a:p>
          <a:p>
            <a:r>
              <a:rPr lang="en-US" altLang="zh-CN" sz="1400" dirty="0"/>
              <a:t>• </a:t>
            </a:r>
            <a:r>
              <a:rPr lang="en-US" altLang="zh-CN" sz="1400" dirty="0" smtClean="0"/>
              <a:t>Peel </a:t>
            </a:r>
            <a:r>
              <a:rPr lang="en-US" altLang="zh-CN" sz="1400" dirty="0"/>
              <a:t>off the tape that covers the EMS port </a:t>
            </a:r>
          </a:p>
          <a:p>
            <a:r>
              <a:rPr lang="en-US" altLang="zh-CN" sz="1400" dirty="0"/>
              <a:t>Step 2: </a:t>
            </a:r>
          </a:p>
          <a:p>
            <a:r>
              <a:rPr lang="en-US" altLang="zh-CN" sz="1400" dirty="0"/>
              <a:t>• </a:t>
            </a:r>
            <a:r>
              <a:rPr lang="en-US" altLang="zh-CN" sz="1400" dirty="0" smtClean="0"/>
              <a:t>Insert </a:t>
            </a:r>
            <a:r>
              <a:rPr lang="en-US" altLang="zh-CN" sz="1400" dirty="0"/>
              <a:t>the Wi-Fi stick into the Wi-Fi port and screw it tightly 	</a:t>
            </a:r>
            <a:endParaRPr lang="en-US" altLang="zh-CN" sz="1400" dirty="0" smtClean="0"/>
          </a:p>
          <a:p>
            <a:r>
              <a:rPr lang="en-US" altLang="zh-CN" sz="1400" dirty="0"/>
              <a:t>Step 3: </a:t>
            </a:r>
          </a:p>
          <a:p>
            <a:r>
              <a:rPr lang="en-US" altLang="zh-CN" sz="1400" dirty="0"/>
              <a:t>• Wi-Fi stick implements communication with Cloud server through wireless network to monitor PV inverter's data status. For more details, refer to WIFI Product Application Manual. 	</a:t>
            </a:r>
          </a:p>
          <a:p>
            <a:endParaRPr lang="en-US" altLang="zh-CN" sz="1400" dirty="0"/>
          </a:p>
        </p:txBody>
      </p:sp>
    </p:spTree>
    <p:extLst>
      <p:ext uri="{BB962C8B-B14F-4D97-AF65-F5344CB8AC3E}">
        <p14:creationId xmlns:p14="http://schemas.microsoft.com/office/powerpoint/2010/main" val="41632901"/>
      </p:ext>
    </p:extLst>
  </p:cSld>
  <p:clrMapOvr>
    <a:masterClrMapping/>
  </p:clrMapOvr>
  <p:transition advClick="0">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168" y="1749915"/>
            <a:ext cx="7071331" cy="3777125"/>
          </a:xfrm>
          <a:prstGeom prst="rect">
            <a:avLst/>
          </a:prstGeom>
        </p:spPr>
      </p:pic>
    </p:spTree>
    <p:extLst>
      <p:ext uri="{BB962C8B-B14F-4D97-AF65-F5344CB8AC3E}">
        <p14:creationId xmlns:p14="http://schemas.microsoft.com/office/powerpoint/2010/main" val="2226473551"/>
      </p:ext>
    </p:extLst>
  </p:cSld>
  <p:clrMapOvr>
    <a:masterClrMapping/>
  </p:clrMapOvr>
  <p:transition advClick="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809343" y="307829"/>
            <a:ext cx="3154710" cy="461665"/>
          </a:xfrm>
          <a:prstGeom prst="rect">
            <a:avLst/>
          </a:prstGeom>
        </p:spPr>
        <p:txBody>
          <a:bodyPr wrap="none">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Monitoring System</a:t>
            </a:r>
          </a:p>
        </p:txBody>
      </p:sp>
      <p:grpSp>
        <p:nvGrpSpPr>
          <p:cNvPr id="55" name="组合 54"/>
          <p:cNvGrpSpPr/>
          <p:nvPr/>
        </p:nvGrpSpPr>
        <p:grpSpPr>
          <a:xfrm>
            <a:off x="395282" y="383397"/>
            <a:ext cx="233086" cy="372084"/>
            <a:chOff x="628629" y="422335"/>
            <a:chExt cx="155464" cy="248173"/>
          </a:xfrm>
        </p:grpSpPr>
        <p:sp>
          <p:nvSpPr>
            <p:cNvPr id="59" name="Freeform 7"/>
            <p:cNvSpPr>
              <a:spLocks/>
            </p:cNvSpPr>
            <p:nvPr userDrawn="1"/>
          </p:nvSpPr>
          <p:spPr bwMode="auto">
            <a:xfrm>
              <a:off x="722763" y="422335"/>
              <a:ext cx="61330" cy="248173"/>
            </a:xfrm>
            <a:custGeom>
              <a:avLst/>
              <a:gdLst>
                <a:gd name="T0" fmla="*/ 18 w 18"/>
                <a:gd name="T1" fmla="*/ 9 h 72"/>
                <a:gd name="T2" fmla="*/ 18 w 18"/>
                <a:gd name="T3" fmla="*/ 63 h 72"/>
                <a:gd name="T4" fmla="*/ 9 w 18"/>
                <a:gd name="T5" fmla="*/ 72 h 72"/>
                <a:gd name="T6" fmla="*/ 0 w 18"/>
                <a:gd name="T7" fmla="*/ 63 h 72"/>
                <a:gd name="T8" fmla="*/ 0 w 18"/>
                <a:gd name="T9" fmla="*/ 9 h 72"/>
                <a:gd name="T10" fmla="*/ 9 w 18"/>
                <a:gd name="T11" fmla="*/ 0 h 72"/>
                <a:gd name="T12" fmla="*/ 18 w 18"/>
                <a:gd name="T13" fmla="*/ 9 h 72"/>
              </a:gdLst>
              <a:ahLst/>
              <a:cxnLst>
                <a:cxn ang="0">
                  <a:pos x="T0" y="T1"/>
                </a:cxn>
                <a:cxn ang="0">
                  <a:pos x="T2" y="T3"/>
                </a:cxn>
                <a:cxn ang="0">
                  <a:pos x="T4" y="T5"/>
                </a:cxn>
                <a:cxn ang="0">
                  <a:pos x="T6" y="T7"/>
                </a:cxn>
                <a:cxn ang="0">
                  <a:pos x="T8" y="T9"/>
                </a:cxn>
                <a:cxn ang="0">
                  <a:pos x="T10" y="T11"/>
                </a:cxn>
                <a:cxn ang="0">
                  <a:pos x="T12" y="T13"/>
                </a:cxn>
              </a:cxnLst>
              <a:rect l="0" t="0" r="r" b="b"/>
              <a:pathLst>
                <a:path w="18" h="72">
                  <a:moveTo>
                    <a:pt x="18" y="9"/>
                  </a:moveTo>
                  <a:cubicBezTo>
                    <a:pt x="18" y="63"/>
                    <a:pt x="18" y="63"/>
                    <a:pt x="18" y="63"/>
                  </a:cubicBezTo>
                  <a:cubicBezTo>
                    <a:pt x="18" y="68"/>
                    <a:pt x="14" y="72"/>
                    <a:pt x="9" y="72"/>
                  </a:cubicBezTo>
                  <a:cubicBezTo>
                    <a:pt x="4" y="72"/>
                    <a:pt x="0" y="68"/>
                    <a:pt x="0" y="63"/>
                  </a:cubicBezTo>
                  <a:cubicBezTo>
                    <a:pt x="0" y="9"/>
                    <a:pt x="0" y="9"/>
                    <a:pt x="0" y="9"/>
                  </a:cubicBezTo>
                  <a:cubicBezTo>
                    <a:pt x="0" y="4"/>
                    <a:pt x="4" y="0"/>
                    <a:pt x="9" y="0"/>
                  </a:cubicBezTo>
                  <a:cubicBezTo>
                    <a:pt x="14" y="0"/>
                    <a:pt x="18" y="4"/>
                    <a:pt x="18" y="9"/>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
            <p:cNvSpPr>
              <a:spLocks/>
            </p:cNvSpPr>
            <p:nvPr userDrawn="1"/>
          </p:nvSpPr>
          <p:spPr bwMode="auto">
            <a:xfrm>
              <a:off x="628629" y="485091"/>
              <a:ext cx="62756" cy="124087"/>
            </a:xfrm>
            <a:custGeom>
              <a:avLst/>
              <a:gdLst>
                <a:gd name="T0" fmla="*/ 0 w 18"/>
                <a:gd name="T1" fmla="*/ 9 h 36"/>
                <a:gd name="T2" fmla="*/ 9 w 18"/>
                <a:gd name="T3" fmla="*/ 0 h 36"/>
                <a:gd name="T4" fmla="*/ 18 w 18"/>
                <a:gd name="T5" fmla="*/ 9 h 36"/>
                <a:gd name="T6" fmla="*/ 18 w 18"/>
                <a:gd name="T7" fmla="*/ 27 h 36"/>
                <a:gd name="T8" fmla="*/ 9 w 18"/>
                <a:gd name="T9" fmla="*/ 36 h 36"/>
                <a:gd name="T10" fmla="*/ 0 w 18"/>
                <a:gd name="T11" fmla="*/ 27 h 36"/>
                <a:gd name="T12" fmla="*/ 0 w 18"/>
                <a:gd name="T13" fmla="*/ 9 h 36"/>
              </a:gdLst>
              <a:ahLst/>
              <a:cxnLst>
                <a:cxn ang="0">
                  <a:pos x="T0" y="T1"/>
                </a:cxn>
                <a:cxn ang="0">
                  <a:pos x="T2" y="T3"/>
                </a:cxn>
                <a:cxn ang="0">
                  <a:pos x="T4" y="T5"/>
                </a:cxn>
                <a:cxn ang="0">
                  <a:pos x="T6" y="T7"/>
                </a:cxn>
                <a:cxn ang="0">
                  <a:pos x="T8" y="T9"/>
                </a:cxn>
                <a:cxn ang="0">
                  <a:pos x="T10" y="T11"/>
                </a:cxn>
                <a:cxn ang="0">
                  <a:pos x="T12" y="T13"/>
                </a:cxn>
              </a:cxnLst>
              <a:rect l="0" t="0" r="r" b="b"/>
              <a:pathLst>
                <a:path w="18" h="36">
                  <a:moveTo>
                    <a:pt x="0" y="9"/>
                  </a:moveTo>
                  <a:cubicBezTo>
                    <a:pt x="0" y="4"/>
                    <a:pt x="4" y="0"/>
                    <a:pt x="9" y="0"/>
                  </a:cubicBezTo>
                  <a:cubicBezTo>
                    <a:pt x="14" y="0"/>
                    <a:pt x="18" y="4"/>
                    <a:pt x="18" y="9"/>
                  </a:cubicBezTo>
                  <a:cubicBezTo>
                    <a:pt x="18" y="27"/>
                    <a:pt x="18" y="27"/>
                    <a:pt x="18" y="27"/>
                  </a:cubicBezTo>
                  <a:cubicBezTo>
                    <a:pt x="18" y="32"/>
                    <a:pt x="14" y="36"/>
                    <a:pt x="9" y="36"/>
                  </a:cubicBezTo>
                  <a:cubicBezTo>
                    <a:pt x="4" y="36"/>
                    <a:pt x="0" y="32"/>
                    <a:pt x="0" y="27"/>
                  </a:cubicBezTo>
                  <a:lnTo>
                    <a:pt x="0" y="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4977755" y="1336709"/>
            <a:ext cx="6886686" cy="1297332"/>
            <a:chOff x="4977755" y="1153820"/>
            <a:chExt cx="6886686" cy="1297332"/>
          </a:xfrm>
        </p:grpSpPr>
        <p:sp>
          <p:nvSpPr>
            <p:cNvPr id="5" name="文本框 4"/>
            <p:cNvSpPr txBox="1"/>
            <p:nvPr/>
          </p:nvSpPr>
          <p:spPr>
            <a:xfrm>
              <a:off x="5049755" y="2112598"/>
              <a:ext cx="6814686"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Check system's conditions and communication status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anytime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anywhere.</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9" name="文本框 78"/>
            <p:cNvSpPr txBox="1"/>
            <p:nvPr/>
          </p:nvSpPr>
          <p:spPr>
            <a:xfrm>
              <a:off x="5049755" y="1473413"/>
              <a:ext cx="5104667"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Track real-time yield and consumption of your houses.</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7" name="文本框 86"/>
            <p:cNvSpPr txBox="1"/>
            <p:nvPr/>
          </p:nvSpPr>
          <p:spPr>
            <a:xfrm>
              <a:off x="5049755" y="1793006"/>
              <a:ext cx="5104667"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User-friendly graphs and automatic report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generation.</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8" name="文本框 87"/>
            <p:cNvSpPr txBox="1"/>
            <p:nvPr/>
          </p:nvSpPr>
          <p:spPr>
            <a:xfrm>
              <a:off x="5049755" y="1153820"/>
              <a:ext cx="3993401"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Schedule your energy usage and storage.</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组合 21"/>
            <p:cNvGrpSpPr/>
            <p:nvPr/>
          </p:nvGrpSpPr>
          <p:grpSpPr>
            <a:xfrm>
              <a:off x="4977755" y="1303525"/>
              <a:ext cx="72000" cy="1021655"/>
              <a:chOff x="4952409" y="1295493"/>
              <a:chExt cx="72000" cy="1021655"/>
            </a:xfrm>
          </p:grpSpPr>
          <p:sp>
            <p:nvSpPr>
              <p:cNvPr id="89" name="椭圆 88"/>
              <p:cNvSpPr/>
              <p:nvPr/>
            </p:nvSpPr>
            <p:spPr>
              <a:xfrm>
                <a:off x="4952409" y="1295493"/>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90" name="椭圆 89"/>
              <p:cNvSpPr/>
              <p:nvPr/>
            </p:nvSpPr>
            <p:spPr>
              <a:xfrm>
                <a:off x="4952409" y="1605695"/>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91" name="椭圆 90"/>
              <p:cNvSpPr/>
              <p:nvPr/>
            </p:nvSpPr>
            <p:spPr>
              <a:xfrm>
                <a:off x="4952409" y="1915897"/>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92" name="椭圆 91"/>
              <p:cNvSpPr/>
              <p:nvPr/>
            </p:nvSpPr>
            <p:spPr>
              <a:xfrm>
                <a:off x="4952409" y="2245148"/>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grpSp>
      </p:grpSp>
      <p:sp>
        <p:nvSpPr>
          <p:cNvPr id="43" name="矩形 42"/>
          <p:cNvSpPr/>
          <p:nvPr/>
        </p:nvSpPr>
        <p:spPr>
          <a:xfrm>
            <a:off x="984354" y="3643339"/>
            <a:ext cx="1861793" cy="338554"/>
          </a:xfrm>
          <a:prstGeom prst="rect">
            <a:avLst/>
          </a:prstGeom>
        </p:spPr>
        <p:txBody>
          <a:bodyPr wrap="none">
            <a:spAutoFit/>
          </a:bodyPr>
          <a:lstStyle/>
          <a:p>
            <a:pPr algn="ctr"/>
            <a:r>
              <a:rPr lang="en-US" altLang="zh-CN" sz="1600" b="1" dirty="0" smtClean="0">
                <a:solidFill>
                  <a:schemeClr val="tx1">
                    <a:lumMod val="65000"/>
                    <a:lumOff val="35000"/>
                  </a:schemeClr>
                </a:solidFill>
                <a:latin typeface="Arial" panose="020B0604020202020204" pitchFamily="34" charset="0"/>
                <a:ea typeface="Cambria" panose="02040503050406030204" pitchFamily="18" charset="0"/>
                <a:cs typeface="Arial" panose="020B0604020202020204" pitchFamily="34" charset="0"/>
              </a:rPr>
              <a:t>Business Access</a:t>
            </a:r>
            <a:endParaRPr lang="en-US" altLang="zh-CN" sz="1600" b="1" i="0" dirty="0">
              <a:solidFill>
                <a:schemeClr val="tx1">
                  <a:lumMod val="65000"/>
                  <a:lumOff val="35000"/>
                </a:schemeClr>
              </a:solidFill>
              <a:effectLst/>
              <a:latin typeface="Arial" panose="020B0604020202020204" pitchFamily="34" charset="0"/>
              <a:ea typeface="Cambria" panose="02040503050406030204" pitchFamily="18" charset="0"/>
              <a:cs typeface="Arial" panose="020B0604020202020204" pitchFamily="34" charset="0"/>
            </a:endParaRPr>
          </a:p>
        </p:txBody>
      </p:sp>
      <p:grpSp>
        <p:nvGrpSpPr>
          <p:cNvPr id="10" name="组合 9"/>
          <p:cNvGrpSpPr/>
          <p:nvPr/>
        </p:nvGrpSpPr>
        <p:grpSpPr>
          <a:xfrm>
            <a:off x="1133833" y="4137969"/>
            <a:ext cx="5950071" cy="1643540"/>
            <a:chOff x="615908" y="4092954"/>
            <a:chExt cx="5950071" cy="1643540"/>
          </a:xfrm>
        </p:grpSpPr>
        <p:sp>
          <p:nvSpPr>
            <p:cNvPr id="60" name="文本框 59"/>
            <p:cNvSpPr txBox="1"/>
            <p:nvPr/>
          </p:nvSpPr>
          <p:spPr>
            <a:xfrm>
              <a:off x="727691" y="4742901"/>
              <a:ext cx="2795830"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Intelligent and Intuitive Alerts</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2" name="文本框 61"/>
            <p:cNvSpPr txBox="1"/>
            <p:nvPr/>
          </p:nvSpPr>
          <p:spPr>
            <a:xfrm>
              <a:off x="727691" y="4423308"/>
              <a:ext cx="2877198"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Visualized Big-screen Display</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0" name="文本框 69"/>
            <p:cNvSpPr txBox="1"/>
            <p:nvPr/>
          </p:nvSpPr>
          <p:spPr>
            <a:xfrm>
              <a:off x="727691" y="4092954"/>
              <a:ext cx="3286477" cy="338554"/>
            </a:xfrm>
            <a:prstGeom prst="rect">
              <a:avLst/>
            </a:prstGeom>
            <a:noFill/>
          </p:spPr>
          <p:txBody>
            <a:bodyPr wrap="none" rtlCol="0">
              <a:spAutoFit/>
            </a:bodyPr>
            <a:lstStyle/>
            <a:p>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Global </a:t>
              </a:r>
              <a:r>
                <a:rPr lang="en-US" altLang="zh-CN" sz="1600" dirty="0">
                  <a:solidFill>
                    <a:schemeClr val="tx1">
                      <a:lumMod val="65000"/>
                      <a:lumOff val="35000"/>
                    </a:schemeClr>
                  </a:solidFill>
                  <a:latin typeface="Arial" panose="020B0604020202020204" pitchFamily="34" charset="0"/>
                  <a:cs typeface="Arial" panose="020B0604020202020204" pitchFamily="34" charset="0"/>
                </a:rPr>
                <a:t>GIS and weather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services.</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9" name="组合 8"/>
            <p:cNvGrpSpPr/>
            <p:nvPr/>
          </p:nvGrpSpPr>
          <p:grpSpPr>
            <a:xfrm>
              <a:off x="615908" y="4249925"/>
              <a:ext cx="89802" cy="1338052"/>
              <a:chOff x="615908" y="4249925"/>
              <a:chExt cx="89802" cy="1338052"/>
            </a:xfrm>
          </p:grpSpPr>
          <p:sp>
            <p:nvSpPr>
              <p:cNvPr id="64" name="椭圆 63"/>
              <p:cNvSpPr/>
              <p:nvPr/>
            </p:nvSpPr>
            <p:spPr>
              <a:xfrm>
                <a:off x="633710" y="4249925"/>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65" name="椭圆 64"/>
              <p:cNvSpPr/>
              <p:nvPr/>
            </p:nvSpPr>
            <p:spPr>
              <a:xfrm>
                <a:off x="633710" y="4560127"/>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67" name="椭圆 66"/>
              <p:cNvSpPr/>
              <p:nvPr/>
            </p:nvSpPr>
            <p:spPr>
              <a:xfrm>
                <a:off x="633710" y="4870329"/>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45" name="椭圆 44"/>
              <p:cNvSpPr/>
              <p:nvPr/>
            </p:nvSpPr>
            <p:spPr>
              <a:xfrm>
                <a:off x="615908" y="5205775"/>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46" name="椭圆 45"/>
              <p:cNvSpPr/>
              <p:nvPr/>
            </p:nvSpPr>
            <p:spPr>
              <a:xfrm>
                <a:off x="615908" y="5515977"/>
                <a:ext cx="72000" cy="7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grpSp>
        <p:sp>
          <p:nvSpPr>
            <p:cNvPr id="42" name="文本框 41"/>
            <p:cNvSpPr txBox="1"/>
            <p:nvPr/>
          </p:nvSpPr>
          <p:spPr>
            <a:xfrm>
              <a:off x="709889" y="5078347"/>
              <a:ext cx="4441216"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Data Processing,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offering efficient applications.</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4" name="文本框 43"/>
            <p:cNvSpPr txBox="1"/>
            <p:nvPr/>
          </p:nvSpPr>
          <p:spPr>
            <a:xfrm>
              <a:off x="709889" y="5397940"/>
              <a:ext cx="5856090" cy="338554"/>
            </a:xfrm>
            <a:prstGeom prst="rect">
              <a:avLst/>
            </a:prstGeom>
            <a:noFill/>
          </p:spPr>
          <p:txBody>
            <a:bodyPr wrap="none" rtlCol="0">
              <a:spAutoFit/>
            </a:bodyPr>
            <a:lstStyle/>
            <a:p>
              <a:r>
                <a:rPr lang="en-US" altLang="zh-CN" sz="1600" dirty="0">
                  <a:solidFill>
                    <a:schemeClr val="tx1">
                      <a:lumMod val="65000"/>
                      <a:lumOff val="35000"/>
                    </a:schemeClr>
                  </a:solidFill>
                  <a:latin typeface="Arial" panose="020B0604020202020204" pitchFamily="34" charset="0"/>
                  <a:cs typeface="Arial" panose="020B0604020202020204" pitchFamily="34" charset="0"/>
                </a:rPr>
                <a:t>Remote </a:t>
              </a:r>
              <a:r>
                <a:rPr lang="en-US" altLang="zh-CN" sz="1600" dirty="0" smtClean="0">
                  <a:solidFill>
                    <a:schemeClr val="tx1">
                      <a:lumMod val="65000"/>
                      <a:lumOff val="35000"/>
                    </a:schemeClr>
                  </a:solidFill>
                  <a:latin typeface="Arial" panose="020B0604020202020204" pitchFamily="34" charset="0"/>
                  <a:cs typeface="Arial" panose="020B0604020202020204" pitchFamily="34" charset="0"/>
                </a:rPr>
                <a:t>control and upgrade devices, reduce your O&amp;M costs.</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pic>
        <p:nvPicPr>
          <p:cNvPr id="2050" name="Picture 2" descr="https://www.solarman.cn/public/static/english/images/pro1_1_2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65" t="-623"/>
          <a:stretch/>
        </p:blipFill>
        <p:spPr bwMode="auto">
          <a:xfrm>
            <a:off x="7409002" y="3643339"/>
            <a:ext cx="4139547" cy="2557154"/>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4"/>
          <a:stretch>
            <a:fillRect/>
          </a:stretch>
        </p:blipFill>
        <p:spPr>
          <a:xfrm>
            <a:off x="984354" y="1336709"/>
            <a:ext cx="3615120" cy="1820200"/>
          </a:xfrm>
          <a:prstGeom prst="rect">
            <a:avLst/>
          </a:prstGeom>
        </p:spPr>
      </p:pic>
    </p:spTree>
    <p:extLst>
      <p:ext uri="{BB962C8B-B14F-4D97-AF65-F5344CB8AC3E}">
        <p14:creationId xmlns:p14="http://schemas.microsoft.com/office/powerpoint/2010/main" val="316401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073"/>
          <p:cNvSpPr txBox="1">
            <a:spLocks/>
          </p:cNvSpPr>
          <p:nvPr/>
        </p:nvSpPr>
        <p:spPr>
          <a:xfrm>
            <a:off x="1338685" y="4717881"/>
            <a:ext cx="9937104" cy="1374333"/>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zh-CN" altLang="en-US" sz="3200" b="1" kern="1200" dirty="0">
                <a:solidFill>
                  <a:srgbClr val="2D5596"/>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50000"/>
              </a:lnSpc>
            </a:pPr>
            <a:r>
              <a:rPr lang="zh-CN" altLang="en-US" dirty="0" smtClean="0">
                <a:solidFill>
                  <a:schemeClr val="tx2"/>
                </a:solidFill>
                <a:latin typeface="微软雅黑" panose="020B0503020204020204" pitchFamily="34" charset="-122"/>
                <a:sym typeface="+mn-ea"/>
              </a:rPr>
              <a:t/>
            </a:r>
            <a:br>
              <a:rPr lang="zh-CN" altLang="en-US" dirty="0" smtClean="0">
                <a:solidFill>
                  <a:schemeClr val="tx2"/>
                </a:solidFill>
                <a:latin typeface="微软雅黑" panose="020B0503020204020204" pitchFamily="34" charset="-122"/>
                <a:sym typeface="+mn-ea"/>
              </a:rPr>
            </a:br>
            <a:endParaRPr lang="zh-CN" altLang="en-US" sz="2400" dirty="0">
              <a:solidFill>
                <a:srgbClr val="002060"/>
              </a:solidFill>
              <a:latin typeface="微软雅黑" panose="020B0503020204020204" pitchFamily="34" charset="-122"/>
            </a:endParaRPr>
          </a:p>
        </p:txBody>
      </p:sp>
      <p:sp>
        <p:nvSpPr>
          <p:cNvPr id="6" name="文本框 5"/>
          <p:cNvSpPr txBox="1"/>
          <p:nvPr/>
        </p:nvSpPr>
        <p:spPr>
          <a:xfrm>
            <a:off x="304800" y="251732"/>
            <a:ext cx="2511521"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Working Mode</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6811" y="1041794"/>
            <a:ext cx="10982222" cy="3969385"/>
          </a:xfrm>
          <a:prstGeom prst="rect">
            <a:avLst/>
          </a:prstGeom>
        </p:spPr>
        <p:txBody>
          <a:bodyPr wrap="square">
            <a:spAutoFit/>
          </a:bodyPr>
          <a:lstStyle/>
          <a:p>
            <a:pPr>
              <a:lnSpc>
                <a:spcPct val="150000"/>
              </a:lnSpc>
            </a:pPr>
            <a:r>
              <a:rPr lang="en-US" altLang="zh-CN" sz="1600" b="1" dirty="0">
                <a:solidFill>
                  <a:srgbClr val="92D050"/>
                </a:solidFill>
                <a:latin typeface="微软雅黑" panose="020B0503020204020204" pitchFamily="34" charset="-122"/>
                <a:ea typeface="微软雅黑" panose="020B0503020204020204" pitchFamily="34" charset="-122"/>
              </a:rPr>
              <a:t> </a:t>
            </a:r>
          </a:p>
          <a:p>
            <a:pPr>
              <a:lnSpc>
                <a:spcPct val="150000"/>
              </a:lnSpc>
            </a:pPr>
            <a:r>
              <a:rPr lang="en-US" altLang="zh-CN" sz="1600" b="1" dirty="0">
                <a:solidFill>
                  <a:srgbClr val="92D050"/>
                </a:solidFill>
                <a:latin typeface="微软雅黑" panose="020B0503020204020204" pitchFamily="34" charset="-122"/>
                <a:ea typeface="微软雅黑" panose="020B0503020204020204" pitchFamily="34" charset="-122"/>
              </a:rPr>
              <a:t>   </a:t>
            </a:r>
          </a:p>
          <a:p>
            <a:pPr>
              <a:lnSpc>
                <a:spcPct val="150000"/>
              </a:lnSpc>
            </a:pPr>
            <a:endParaRPr lang="en-US" altLang="zh-CN" sz="1600" b="1" dirty="0">
              <a:solidFill>
                <a:srgbClr val="92D050"/>
              </a:solidFill>
              <a:latin typeface="微软雅黑" panose="020B0503020204020204" pitchFamily="34" charset="-122"/>
              <a:ea typeface="微软雅黑" panose="020B0503020204020204" pitchFamily="34" charset="-122"/>
            </a:endParaRPr>
          </a:p>
          <a:p>
            <a:pPr>
              <a:lnSpc>
                <a:spcPct val="150000"/>
              </a:lnSpc>
            </a:pPr>
            <a:r>
              <a:rPr lang="en-US" altLang="zh-CN" sz="1600" b="1" dirty="0">
                <a:solidFill>
                  <a:srgbClr val="92D050"/>
                </a:solidFill>
                <a:latin typeface="微软雅黑" panose="020B0503020204020204" pitchFamily="34" charset="-122"/>
                <a:ea typeface="微软雅黑" panose="020B0503020204020204" pitchFamily="34" charset="-122"/>
              </a:rPr>
              <a:t>     </a:t>
            </a:r>
          </a:p>
          <a:p>
            <a:pPr>
              <a:lnSpc>
                <a:spcPct val="150000"/>
              </a:lnSpc>
            </a:pPr>
            <a:endParaRPr lang="en-US" altLang="zh-CN" sz="1600" b="1" dirty="0">
              <a:solidFill>
                <a:srgbClr val="92D050"/>
              </a:solidFill>
              <a:latin typeface="微软雅黑" panose="020B0503020204020204" pitchFamily="34" charset="-122"/>
              <a:ea typeface="微软雅黑" panose="020B0503020204020204" pitchFamily="34" charset="-122"/>
            </a:endParaRPr>
          </a:p>
          <a:p>
            <a:pPr>
              <a:lnSpc>
                <a:spcPct val="150000"/>
              </a:lnSpc>
            </a:pPr>
            <a:endParaRPr lang="en-US" altLang="zh-CN" sz="1600" b="1" dirty="0">
              <a:solidFill>
                <a:srgbClr val="92D050"/>
              </a:solidFill>
              <a:latin typeface="微软雅黑" panose="020B0503020204020204" pitchFamily="34" charset="-122"/>
              <a:ea typeface="微软雅黑" panose="020B0503020204020204" pitchFamily="34" charset="-122"/>
            </a:endParaRPr>
          </a:p>
          <a:p>
            <a:pPr>
              <a:lnSpc>
                <a:spcPct val="150000"/>
              </a:lnSpc>
            </a:pPr>
            <a:endParaRPr lang="en-US" altLang="zh-CN" sz="1600" b="1" dirty="0">
              <a:solidFill>
                <a:srgbClr val="92D050"/>
              </a:solidFill>
              <a:latin typeface="微软雅黑" panose="020B0503020204020204" pitchFamily="34" charset="-122"/>
              <a:ea typeface="微软雅黑" panose="020B0503020204020204" pitchFamily="34" charset="-122"/>
            </a:endParaRPr>
          </a:p>
          <a:p>
            <a:pPr>
              <a:lnSpc>
                <a:spcPct val="150000"/>
              </a:lnSpc>
            </a:pPr>
            <a:endParaRPr lang="en-US" altLang="zh-CN" sz="1600" b="1" dirty="0">
              <a:solidFill>
                <a:srgbClr val="92D050"/>
              </a:solidFill>
              <a:latin typeface="微软雅黑" panose="020B0503020204020204" pitchFamily="34" charset="-122"/>
              <a:ea typeface="微软雅黑" panose="020B0503020204020204" pitchFamily="34" charset="-122"/>
            </a:endParaRPr>
          </a:p>
          <a:p>
            <a:pPr>
              <a:lnSpc>
                <a:spcPct val="150000"/>
              </a:lnSpc>
            </a:pPr>
            <a:endParaRPr lang="en-US" altLang="zh-CN" sz="1600" b="1" dirty="0">
              <a:solidFill>
                <a:srgbClr val="92D050"/>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92D050"/>
                </a:solidFill>
                <a:latin typeface="微软雅黑" panose="020B0503020204020204" pitchFamily="34" charset="-122"/>
                <a:ea typeface="微软雅黑" panose="020B0503020204020204" pitchFamily="34" charset="-122"/>
              </a:rPr>
              <a:t>Self-Consumption</a:t>
            </a:r>
            <a:r>
              <a:rPr lang="zh-CN" altLang="en-US" sz="2400" b="1" dirty="0">
                <a:solidFill>
                  <a:srgbClr val="92D050"/>
                </a:solidFill>
                <a:latin typeface="微软雅黑" panose="020B0503020204020204" pitchFamily="34" charset="-122"/>
                <a:ea typeface="微软雅黑" panose="020B0503020204020204" pitchFamily="34" charset="-122"/>
              </a:rPr>
              <a:t>                </a:t>
            </a:r>
            <a:r>
              <a:rPr lang="en-US" altLang="zh-CN" sz="2400" b="1" dirty="0">
                <a:solidFill>
                  <a:srgbClr val="92D050"/>
                </a:solidFill>
                <a:latin typeface="微软雅黑" panose="020B0503020204020204" pitchFamily="34" charset="-122"/>
                <a:ea typeface="微软雅黑" panose="020B0503020204020204" pitchFamily="34" charset="-122"/>
              </a:rPr>
              <a:t>Back-up Power </a:t>
            </a:r>
            <a:r>
              <a:rPr lang="zh-CN" altLang="en-US" sz="2400" b="1" dirty="0">
                <a:solidFill>
                  <a:srgbClr val="92D050"/>
                </a:solidFill>
                <a:latin typeface="微软雅黑" panose="020B0503020204020204" pitchFamily="34" charset="-122"/>
                <a:ea typeface="微软雅黑" panose="020B0503020204020204" pitchFamily="34" charset="-122"/>
              </a:rPr>
              <a:t>                     </a:t>
            </a:r>
            <a:r>
              <a:rPr lang="en-US" altLang="zh-CN" sz="2400" b="1" dirty="0">
                <a:solidFill>
                  <a:srgbClr val="92D050"/>
                </a:solidFill>
                <a:latin typeface="微软雅黑" panose="020B0503020204020204" pitchFamily="34" charset="-122"/>
                <a:ea typeface="微软雅黑" panose="020B0503020204020204" pitchFamily="34" charset="-122"/>
              </a:rPr>
              <a:t>Off-Grid </a:t>
            </a:r>
          </a:p>
        </p:txBody>
      </p:sp>
      <p:grpSp>
        <p:nvGrpSpPr>
          <p:cNvPr id="13" name="组合 12"/>
          <p:cNvGrpSpPr/>
          <p:nvPr/>
        </p:nvGrpSpPr>
        <p:grpSpPr>
          <a:xfrm>
            <a:off x="767313" y="2136488"/>
            <a:ext cx="2696987" cy="2031730"/>
            <a:chOff x="1515375" y="3662921"/>
            <a:chExt cx="2696987" cy="203173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375" y="3662921"/>
              <a:ext cx="2696987" cy="203173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546" y="4501609"/>
              <a:ext cx="184307" cy="299344"/>
            </a:xfrm>
            <a:prstGeom prst="rect">
              <a:avLst/>
            </a:prstGeom>
          </p:spPr>
        </p:pic>
      </p:grpSp>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8548" y="2190746"/>
            <a:ext cx="3324138" cy="1977472"/>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rotWithShape="1">
          <a:blip r:embed="rId6"/>
          <a:srcRect b="6407"/>
          <a:stretch>
            <a:fillRect/>
          </a:stretch>
        </p:blipFill>
        <p:spPr>
          <a:xfrm>
            <a:off x="7757311" y="2190746"/>
            <a:ext cx="3780165" cy="1977472"/>
          </a:xfrm>
          <a:prstGeom prst="rect">
            <a:avLst/>
          </a:prstGeom>
        </p:spPr>
      </p:pic>
      <p:sp>
        <p:nvSpPr>
          <p:cNvPr id="18" name="椭圆 17"/>
          <p:cNvSpPr/>
          <p:nvPr/>
        </p:nvSpPr>
        <p:spPr>
          <a:xfrm>
            <a:off x="9196520" y="3030152"/>
            <a:ext cx="601418" cy="5655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298812" y="3072887"/>
            <a:ext cx="498942" cy="523220"/>
          </a:xfrm>
          <a:prstGeom prst="rect">
            <a:avLst/>
          </a:prstGeom>
        </p:spPr>
        <p:txBody>
          <a:bodyPr wrap="square">
            <a:spAutoFit/>
          </a:bodyPr>
          <a:lstStyle/>
          <a:p>
            <a:r>
              <a:rPr lang="en-US" altLang="zh-CN" sz="2800" b="1"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X</a:t>
            </a:r>
          </a:p>
        </p:txBody>
      </p:sp>
    </p:spTree>
    <p:extLst>
      <p:ext uri="{BB962C8B-B14F-4D97-AF65-F5344CB8AC3E}">
        <p14:creationId xmlns:p14="http://schemas.microsoft.com/office/powerpoint/2010/main" val="1242126503"/>
      </p:ext>
    </p:extLst>
  </p:cSld>
  <p:clrMapOvr>
    <a:masterClrMapping/>
  </p:clrMapOvr>
  <p:transition advClick="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073"/>
          <p:cNvSpPr txBox="1">
            <a:spLocks/>
          </p:cNvSpPr>
          <p:nvPr/>
        </p:nvSpPr>
        <p:spPr>
          <a:xfrm>
            <a:off x="1338685" y="4717881"/>
            <a:ext cx="9937104" cy="1374333"/>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zh-CN" altLang="en-US" sz="3200" b="1" kern="1200" dirty="0">
                <a:solidFill>
                  <a:srgbClr val="2D5596"/>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150000"/>
              </a:lnSpc>
            </a:pPr>
            <a:r>
              <a:rPr lang="zh-CN" altLang="en-US" dirty="0" smtClean="0">
                <a:solidFill>
                  <a:schemeClr val="tx2"/>
                </a:solidFill>
                <a:latin typeface="微软雅黑" panose="020B0503020204020204" pitchFamily="34" charset="-122"/>
                <a:sym typeface="+mn-ea"/>
              </a:rPr>
              <a:t/>
            </a:r>
            <a:br>
              <a:rPr lang="zh-CN" altLang="en-US" dirty="0" smtClean="0">
                <a:solidFill>
                  <a:schemeClr val="tx2"/>
                </a:solidFill>
                <a:latin typeface="微软雅黑" panose="020B0503020204020204" pitchFamily="34" charset="-122"/>
                <a:sym typeface="+mn-ea"/>
              </a:rPr>
            </a:br>
            <a:endParaRPr lang="zh-CN" altLang="en-US" sz="2400" dirty="0">
              <a:solidFill>
                <a:srgbClr val="002060"/>
              </a:solidFill>
              <a:latin typeface="微软雅黑" panose="020B0503020204020204" pitchFamily="34" charset="-122"/>
            </a:endParaRPr>
          </a:p>
        </p:txBody>
      </p:sp>
      <p:sp>
        <p:nvSpPr>
          <p:cNvPr id="6" name="文本框 5"/>
          <p:cNvSpPr txBox="1"/>
          <p:nvPr/>
        </p:nvSpPr>
        <p:spPr>
          <a:xfrm>
            <a:off x="304800" y="251732"/>
            <a:ext cx="5218544"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Application Scenario (With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Grid</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58673" y="1632030"/>
            <a:ext cx="5474826" cy="397031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Morning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weak sunshine, PV + Grid Supply </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Loads; </a:t>
            </a:r>
            <a:endPar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200000"/>
              </a:lnSpc>
              <a:buFont typeface="Arial" panose="020B0604020202020204" pitchFamily="34" charset="0"/>
              <a:buChar char="•"/>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Midday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strong sunshine, PV supply load,  surplus feed-in grid; </a:t>
            </a:r>
          </a:p>
          <a:p>
            <a:pPr marL="285750" indent="-285750">
              <a:lnSpc>
                <a:spcPct val="200000"/>
              </a:lnSpc>
              <a:buFont typeface="Arial" panose="020B0604020202020204" pitchFamily="34" charset="0"/>
              <a:buChar char="•"/>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Afternoon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weak sunshine, PV+battery/ Battery supply </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loads; </a:t>
            </a:r>
            <a:endPar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200000"/>
              </a:lnSpc>
              <a:buFont typeface="Arial" panose="020B0604020202020204" pitchFamily="34" charset="0"/>
              <a:buChar char="•"/>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Night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with high consumption, battery supply </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loads,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G</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rid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back up; </a:t>
            </a:r>
          </a:p>
        </p:txBody>
      </p:sp>
      <p:pic>
        <p:nvPicPr>
          <p:cNvPr id="3" name="图片 2"/>
          <p:cNvPicPr>
            <a:picLocks noChangeAspect="1"/>
          </p:cNvPicPr>
          <p:nvPr/>
        </p:nvPicPr>
        <p:blipFill>
          <a:blip r:embed="rId3"/>
          <a:stretch>
            <a:fillRect/>
          </a:stretch>
        </p:blipFill>
        <p:spPr>
          <a:xfrm>
            <a:off x="2020025" y="1632030"/>
            <a:ext cx="804197" cy="1724628"/>
          </a:xfrm>
          <a:prstGeom prst="rect">
            <a:avLst/>
          </a:prstGeom>
        </p:spPr>
      </p:pic>
      <p:pic>
        <p:nvPicPr>
          <p:cNvPr id="14" name="图片 13"/>
          <p:cNvPicPr>
            <a:picLocks noChangeAspect="1"/>
          </p:cNvPicPr>
          <p:nvPr/>
        </p:nvPicPr>
        <p:blipFill>
          <a:blip r:embed="rId4"/>
          <a:stretch>
            <a:fillRect/>
          </a:stretch>
        </p:blipFill>
        <p:spPr>
          <a:xfrm rot="20060504">
            <a:off x="5462791" y="3298625"/>
            <a:ext cx="388918" cy="297408"/>
          </a:xfrm>
          <a:prstGeom prst="rect">
            <a:avLst/>
          </a:prstGeom>
        </p:spPr>
      </p:pic>
      <p:pic>
        <p:nvPicPr>
          <p:cNvPr id="16" name="图片 15"/>
          <p:cNvPicPr>
            <a:picLocks noChangeAspect="1"/>
          </p:cNvPicPr>
          <p:nvPr/>
        </p:nvPicPr>
        <p:blipFill>
          <a:blip r:embed="rId5"/>
          <a:stretch>
            <a:fillRect/>
          </a:stretch>
        </p:blipFill>
        <p:spPr>
          <a:xfrm>
            <a:off x="137424" y="1287672"/>
            <a:ext cx="6244884" cy="3882830"/>
          </a:xfrm>
          <a:prstGeom prst="rect">
            <a:avLst/>
          </a:prstGeom>
        </p:spPr>
      </p:pic>
    </p:spTree>
    <p:extLst>
      <p:ext uri="{BB962C8B-B14F-4D97-AF65-F5344CB8AC3E}">
        <p14:creationId xmlns:p14="http://schemas.microsoft.com/office/powerpoint/2010/main" val="3772588747"/>
      </p:ext>
    </p:extLst>
  </p:cSld>
  <p:clrMapOvr>
    <a:masterClrMapping/>
  </p:clrMapOvr>
  <p:transition advClick="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4800" y="251732"/>
            <a:ext cx="5197705"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Application Scenario (W/O Grid)</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pic>
        <p:nvPicPr>
          <p:cNvPr id="3" name="图片 2"/>
          <p:cNvPicPr>
            <a:picLocks noChangeAspect="1"/>
          </p:cNvPicPr>
          <p:nvPr/>
        </p:nvPicPr>
        <p:blipFill>
          <a:blip r:embed="rId3"/>
          <a:stretch>
            <a:fillRect/>
          </a:stretch>
        </p:blipFill>
        <p:spPr>
          <a:xfrm>
            <a:off x="2020025" y="1632030"/>
            <a:ext cx="804197" cy="1724628"/>
          </a:xfrm>
          <a:prstGeom prst="rect">
            <a:avLst/>
          </a:prstGeom>
        </p:spPr>
      </p:pic>
      <p:pic>
        <p:nvPicPr>
          <p:cNvPr id="14" name="图片 13"/>
          <p:cNvPicPr>
            <a:picLocks noChangeAspect="1"/>
          </p:cNvPicPr>
          <p:nvPr/>
        </p:nvPicPr>
        <p:blipFill>
          <a:blip r:embed="rId4"/>
          <a:stretch>
            <a:fillRect/>
          </a:stretch>
        </p:blipFill>
        <p:spPr>
          <a:xfrm rot="20060504">
            <a:off x="5462791" y="3298625"/>
            <a:ext cx="388918" cy="297408"/>
          </a:xfrm>
          <a:prstGeom prst="rect">
            <a:avLst/>
          </a:prstGeom>
        </p:spPr>
      </p:pic>
      <p:sp>
        <p:nvSpPr>
          <p:cNvPr id="15" name="矩形 14"/>
          <p:cNvSpPr/>
          <p:nvPr/>
        </p:nvSpPr>
        <p:spPr>
          <a:xfrm>
            <a:off x="7060557" y="2016674"/>
            <a:ext cx="4941757" cy="2308324"/>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Daytime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with sunshine, PV charges battery; PV+Battery supply </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loads</a:t>
            </a:r>
            <a:endPar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200000"/>
              </a:lnSpc>
              <a:buFont typeface="Arial" panose="020B0604020202020204" pitchFamily="34" charset="0"/>
              <a:buChar char="•"/>
            </a:pPr>
            <a:endPar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200000"/>
              </a:lnSpc>
              <a:buFont typeface="Arial" panose="020B0604020202020204" pitchFamily="34" charset="0"/>
              <a:buChar char="•"/>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Night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without sunshine, </a:t>
            </a: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battery supply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loads. </a:t>
            </a:r>
          </a:p>
        </p:txBody>
      </p:sp>
      <p:pic>
        <p:nvPicPr>
          <p:cNvPr id="2" name="图片 1"/>
          <p:cNvPicPr>
            <a:picLocks noChangeAspect="1"/>
          </p:cNvPicPr>
          <p:nvPr/>
        </p:nvPicPr>
        <p:blipFill>
          <a:blip r:embed="rId5"/>
          <a:stretch>
            <a:fillRect/>
          </a:stretch>
        </p:blipFill>
        <p:spPr>
          <a:xfrm rot="19984884">
            <a:off x="6108652" y="4070505"/>
            <a:ext cx="451710" cy="422926"/>
          </a:xfrm>
          <a:prstGeom prst="rect">
            <a:avLst/>
          </a:prstGeom>
        </p:spPr>
      </p:pic>
      <p:pic>
        <p:nvPicPr>
          <p:cNvPr id="22" name="图片 21"/>
          <p:cNvPicPr>
            <a:picLocks noChangeAspect="1"/>
          </p:cNvPicPr>
          <p:nvPr/>
        </p:nvPicPr>
        <p:blipFill>
          <a:blip r:embed="rId6"/>
          <a:stretch>
            <a:fillRect/>
          </a:stretch>
        </p:blipFill>
        <p:spPr>
          <a:xfrm>
            <a:off x="1278818" y="2139637"/>
            <a:ext cx="899430" cy="1680009"/>
          </a:xfrm>
          <a:prstGeom prst="rect">
            <a:avLst/>
          </a:prstGeom>
        </p:spPr>
      </p:pic>
      <p:pic>
        <p:nvPicPr>
          <p:cNvPr id="24" name="图片 23"/>
          <p:cNvPicPr>
            <a:picLocks noChangeAspect="1"/>
          </p:cNvPicPr>
          <p:nvPr/>
        </p:nvPicPr>
        <p:blipFill>
          <a:blip r:embed="rId7"/>
          <a:stretch>
            <a:fillRect/>
          </a:stretch>
        </p:blipFill>
        <p:spPr>
          <a:xfrm>
            <a:off x="605407" y="1751214"/>
            <a:ext cx="6188932" cy="3519619"/>
          </a:xfrm>
          <a:prstGeom prst="rect">
            <a:avLst/>
          </a:prstGeom>
        </p:spPr>
      </p:pic>
    </p:spTree>
    <p:extLst>
      <p:ext uri="{BB962C8B-B14F-4D97-AF65-F5344CB8AC3E}">
        <p14:creationId xmlns:p14="http://schemas.microsoft.com/office/powerpoint/2010/main" val="3580858727"/>
      </p:ext>
    </p:extLst>
  </p:cSld>
  <p:clrMapOvr>
    <a:masterClrMapping/>
  </p:clrMapOvr>
  <p:transition advClick="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03033"/>
            <a:ext cx="137424" cy="34716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787797" y="1270416"/>
            <a:ext cx="6876117" cy="4134962"/>
          </a:xfrm>
          <a:prstGeom prst="rect">
            <a:avLst/>
          </a:prstGeom>
        </p:spPr>
      </p:pic>
      <p:sp>
        <p:nvSpPr>
          <p:cNvPr id="9" name="矩形 8"/>
          <p:cNvSpPr/>
          <p:nvPr/>
        </p:nvSpPr>
        <p:spPr>
          <a:xfrm>
            <a:off x="8070116" y="2067444"/>
            <a:ext cx="2649220" cy="24468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en-US" altLang="zh-CN" sz="2000" b="1"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Parallel </a:t>
            </a:r>
            <a:r>
              <a:rPr lang="en-US" altLang="zh-CN" sz="2000" b="1"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Function</a:t>
            </a:r>
          </a:p>
          <a:p>
            <a:pPr>
              <a:lnSpc>
                <a:spcPct val="150000"/>
              </a:lnSpc>
            </a:pPr>
            <a:endPar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150000"/>
              </a:lnSpc>
              <a:buFont typeface="Wingdings" panose="05000000000000000000" pitchFamily="2" charset="2"/>
              <a:buChar char="ü"/>
            </a:pPr>
            <a:r>
              <a:rPr lang="en-US" altLang="zh-CN" dirty="0" smtClean="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Max </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Power</a:t>
            </a:r>
            <a:r>
              <a:rPr lang="zh-CN" altLang="en-US"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10kW</a:t>
            </a:r>
          </a:p>
          <a:p>
            <a:pPr marL="285750" indent="-285750">
              <a:lnSpc>
                <a:spcPct val="150000"/>
              </a:lnSpc>
              <a:buFont typeface="Wingdings" panose="05000000000000000000" pitchFamily="2" charset="2"/>
              <a:buChar char="ü"/>
            </a:pP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Max Battery</a:t>
            </a:r>
            <a:r>
              <a:rPr lang="zh-CN" altLang="en-US"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25kwh</a:t>
            </a:r>
          </a:p>
          <a:p>
            <a:pPr>
              <a:lnSpc>
                <a:spcPct val="150000"/>
              </a:lnSpc>
            </a:pPr>
            <a:endParaRPr lang="en-US" altLang="zh-CN" sz="1400" b="1" dirty="0">
              <a:solidFill>
                <a:srgbClr val="92D050"/>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rgbClr val="92D05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04800" y="251732"/>
            <a:ext cx="4846648" cy="461665"/>
          </a:xfrm>
          <a:prstGeom prst="rect">
            <a:avLst/>
          </a:prstGeom>
          <a:noFill/>
        </p:spPr>
        <p:txBody>
          <a:bodyPr wrap="none" rtlCol="0">
            <a:spAutoFit/>
          </a:bodyPr>
          <a:lstStyle/>
          <a:p>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Application Scenario (Parallel)</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973398415"/>
      </p:ext>
    </p:extLst>
  </p:cSld>
  <p:clrMapOvr>
    <a:masterClrMapping/>
  </p:clrMapOvr>
  <p:transition advClick="0">
    <p:wipe dir="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1245</TotalTime>
  <Words>2615</Words>
  <Application>Microsoft Office PowerPoint</Application>
  <PresentationFormat>宽屏</PresentationFormat>
  <Paragraphs>443</Paragraphs>
  <Slides>46</Slides>
  <Notes>41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46</vt:i4>
      </vt:variant>
    </vt:vector>
  </HeadingPairs>
  <TitlesOfParts>
    <vt:vector size="60" baseType="lpstr">
      <vt:lpstr>Arial Unicode MS</vt:lpstr>
      <vt:lpstr>Futura Bk BT</vt:lpstr>
      <vt:lpstr>思源黑体 CN Heavy</vt:lpstr>
      <vt:lpstr>宋体</vt:lpstr>
      <vt:lpstr>微软雅黑</vt:lpstr>
      <vt:lpstr>Arial</vt:lpstr>
      <vt:lpstr>Bahnschrift Condensed</vt:lpstr>
      <vt:lpstr>Calibri</vt:lpstr>
      <vt:lpstr>Calibri Light</vt:lpstr>
      <vt:lpstr>Cambria</vt:lpstr>
      <vt:lpstr>Gadugi</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hxgroup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陈鑫颢</dc:creator>
  <cp:lastModifiedBy>陈鑫颢</cp:lastModifiedBy>
  <cp:revision>166</cp:revision>
  <dcterms:created xsi:type="dcterms:W3CDTF">2021-11-20T03:20:11Z</dcterms:created>
  <dcterms:modified xsi:type="dcterms:W3CDTF">2021-11-25T07:46:41Z</dcterms:modified>
</cp:coreProperties>
</file>